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2"/>
  </p:notesMasterIdLst>
  <p:handoutMasterIdLst>
    <p:handoutMasterId r:id="rId33"/>
  </p:handoutMasterIdLst>
  <p:sldIdLst>
    <p:sldId id="256" r:id="rId6"/>
    <p:sldId id="312" r:id="rId7"/>
    <p:sldId id="324" r:id="rId8"/>
    <p:sldId id="266" r:id="rId9"/>
    <p:sldId id="257" r:id="rId10"/>
    <p:sldId id="263" r:id="rId11"/>
    <p:sldId id="265" r:id="rId12"/>
    <p:sldId id="314" r:id="rId13"/>
    <p:sldId id="267" r:id="rId14"/>
    <p:sldId id="268" r:id="rId15"/>
    <p:sldId id="269" r:id="rId16"/>
    <p:sldId id="281" r:id="rId17"/>
    <p:sldId id="316" r:id="rId18"/>
    <p:sldId id="299" r:id="rId19"/>
    <p:sldId id="317" r:id="rId20"/>
    <p:sldId id="300" r:id="rId21"/>
    <p:sldId id="261" r:id="rId22"/>
    <p:sldId id="323" r:id="rId23"/>
    <p:sldId id="318" r:id="rId24"/>
    <p:sldId id="313" r:id="rId25"/>
    <p:sldId id="319" r:id="rId26"/>
    <p:sldId id="320" r:id="rId27"/>
    <p:sldId id="321" r:id="rId28"/>
    <p:sldId id="315" r:id="rId29"/>
    <p:sldId id="326" r:id="rId30"/>
    <p:sldId id="3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2" autoAdjust="0"/>
    <p:restoredTop sz="80024" autoAdjust="0"/>
  </p:normalViewPr>
  <p:slideViewPr>
    <p:cSldViewPr snapToGrid="0">
      <p:cViewPr varScale="1">
        <p:scale>
          <a:sx n="87" d="100"/>
          <a:sy n="87" d="100"/>
        </p:scale>
        <p:origin x="1368" y="9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82718"/>
          <a:ext cx="6263640" cy="11992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a:t>Confidence Interval: </a:t>
          </a:r>
        </a:p>
      </dsp:txBody>
      <dsp:txXfrm>
        <a:off x="58543" y="141261"/>
        <a:ext cx="6146554" cy="1082164"/>
      </dsp:txXfrm>
    </dsp:sp>
    <dsp:sp modelId="{1263E40E-F126-4616-B54F-142C3BC53A44}">
      <dsp:nvSpPr>
        <dsp:cNvPr id="0" name=""/>
        <dsp:cNvSpPr/>
      </dsp:nvSpPr>
      <dsp:spPr>
        <a:xfrm>
          <a:off x="0" y="1281968"/>
          <a:ext cx="6263640" cy="41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dirty="0"/>
            <a:t>Mean: </a:t>
          </a:r>
          <a14:m xmlns:a14="http://schemas.microsoft.com/office/drawing/2010/main">
            <m:oMath xmlns:m="http://schemas.openxmlformats.org/officeDocument/2006/math">
              <m:acc>
                <m:accPr>
                  <m:chr m:val="̅"/>
                  <m:ctrlPr>
                    <a:rPr lang="en-US" sz="3900" b="0" i="1" kern="1200" smtClean="0">
                      <a:latin typeface="Cambria Math" panose="02040503050406030204" pitchFamily="18" charset="0"/>
                    </a:rPr>
                  </m:ctrlPr>
                </m:accPr>
                <m:e>
                  <m:r>
                    <a:rPr lang="en-US" sz="3900" b="0" i="1" kern="1200" smtClean="0">
                      <a:latin typeface="Cambria Math" panose="02040503050406030204" pitchFamily="18" charset="0"/>
                    </a:rPr>
                    <m:t>𝑥</m:t>
                  </m:r>
                </m:e>
              </m:acc>
              <m:r>
                <a:rPr lang="en-US" sz="3900" b="0" i="1" kern="1200" dirty="0" smtClean="0">
                  <a:latin typeface="Cambria Math" panose="02040503050406030204" pitchFamily="18" charset="0"/>
                </a:rPr>
                <m:t>±</m:t>
              </m:r>
              <m:sSub>
                <m:sSubPr>
                  <m:ctrlPr>
                    <a:rPr lang="en-US" sz="3900" b="0" i="1" kern="1200" dirty="0" smtClean="0">
                      <a:latin typeface="Cambria Math" panose="02040503050406030204" pitchFamily="18" charset="0"/>
                    </a:rPr>
                  </m:ctrlPr>
                </m:sSubPr>
                <m:e>
                  <m:r>
                    <a:rPr lang="en-US" sz="3900" b="0" i="1" kern="1200" dirty="0" smtClean="0">
                      <a:latin typeface="Cambria Math" panose="02040503050406030204" pitchFamily="18" charset="0"/>
                    </a:rPr>
                    <m:t>𝑡</m:t>
                  </m:r>
                </m:e>
                <m:sub>
                  <m:d>
                    <m:dPr>
                      <m:begChr m:val="{"/>
                      <m:endChr m:val="}"/>
                      <m:ctrlPr>
                        <a:rPr lang="en-US" sz="3900" b="0" i="1" kern="1200" dirty="0" smtClean="0">
                          <a:latin typeface="Cambria Math" panose="02040503050406030204" pitchFamily="18" charset="0"/>
                        </a:rPr>
                      </m:ctrlPr>
                    </m:dPr>
                    <m:e>
                      <m:r>
                        <a:rPr lang="en-US" sz="3900" b="0" i="1" kern="1200" dirty="0" smtClean="0">
                          <a:latin typeface="Cambria Math" panose="02040503050406030204" pitchFamily="18" charset="0"/>
                        </a:rPr>
                        <m:t>𝑐𝑟𝑖𝑡𝑖𝑐𝑎𝑙</m:t>
                      </m:r>
                    </m:e>
                  </m:d>
                </m:sub>
              </m:sSub>
              <m:r>
                <a:rPr lang="en-US" sz="3900" b="0" i="1" kern="1200" dirty="0" smtClean="0">
                  <a:latin typeface="Cambria Math" panose="02040503050406030204" pitchFamily="18" charset="0"/>
                </a:rPr>
                <m:t> ∗</m:t>
              </m:r>
              <m:r>
                <a:rPr lang="en-US" sz="3900" b="0" i="1" kern="1200" dirty="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f>
                <m:fPr>
                  <m:ctrlPr>
                    <a:rPr lang="en-US" sz="3900" i="1" kern="1200" smtClean="0">
                      <a:latin typeface="Cambria Math" panose="02040503050406030204" pitchFamily="18" charset="0"/>
                    </a:rPr>
                  </m:ctrlPr>
                </m:fPr>
                <m:num>
                  <m:r>
                    <a:rPr lang="en-US" sz="3900" b="0" i="1" kern="1200" smtClean="0">
                      <a:latin typeface="Cambria Math" panose="02040503050406030204" pitchFamily="18" charset="0"/>
                    </a:rPr>
                    <m:t>𝑆𝐷</m:t>
                  </m:r>
                </m:num>
                <m:den>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den>
              </m:f>
            </m:oMath>
          </a14:m>
          <a:endParaRPr lang="en-US" sz="3900" kern="1200" dirty="0"/>
        </a:p>
        <a:p>
          <a:pPr marL="285750" lvl="1" indent="-285750" algn="l" defTabSz="1733550">
            <a:lnSpc>
              <a:spcPct val="90000"/>
            </a:lnSpc>
            <a:spcBef>
              <a:spcPct val="0"/>
            </a:spcBef>
            <a:spcAft>
              <a:spcPct val="20000"/>
            </a:spcAft>
            <a:buChar char="•"/>
          </a:pPr>
          <a:r>
            <a:rPr lang="en-US" sz="3900" kern="1200" dirty="0"/>
            <a:t>Proportion: </a:t>
          </a:r>
          <a14:m xmlns:a14="http://schemas.microsoft.com/office/drawing/2010/main">
            <m:oMath xmlns:m="http://schemas.openxmlformats.org/officeDocument/2006/math">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sSub>
                <m:sSubPr>
                  <m:ctrlPr>
                    <a:rPr lang="en-US" sz="3900" b="0" i="1" kern="1200" smtClean="0">
                      <a:latin typeface="Cambria Math" panose="02040503050406030204" pitchFamily="18" charset="0"/>
                    </a:rPr>
                  </m:ctrlPr>
                </m:sSubPr>
                <m:e>
                  <m:r>
                    <a:rPr lang="en-US" sz="3900" b="0" i="1" kern="1200" smtClean="0">
                      <a:latin typeface="Cambria Math" panose="02040503050406030204" pitchFamily="18" charset="0"/>
                    </a:rPr>
                    <m:t>𝑡</m:t>
                  </m:r>
                </m:e>
                <m:sub>
                  <m:r>
                    <a:rPr lang="en-US" sz="3900" b="0" i="1" kern="1200" smtClean="0">
                      <a:latin typeface="Cambria Math" panose="02040503050406030204" pitchFamily="18" charset="0"/>
                    </a:rPr>
                    <m:t>𝑐𝑟𝑖𝑡𝑖𝑐𝑎𝑙</m:t>
                  </m:r>
                </m:sub>
              </m:sSub>
              <m:r>
                <a:rPr lang="en-US" sz="3900" b="0" i="1" kern="1200" smtClean="0">
                  <a:latin typeface="Cambria Math" panose="02040503050406030204" pitchFamily="18" charset="0"/>
                </a:rPr>
                <m:t> ∗</m:t>
              </m:r>
              <m:r>
                <a:rPr lang="en-US" sz="3900" b="0" i="1" kern="120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r>
                <a:rPr lang="en-US" sz="3900" b="0" i="1" kern="1200" smtClean="0">
                  <a:latin typeface="Cambria Math" panose="02040503050406030204" pitchFamily="18" charset="0"/>
                </a:rPr>
                <m:t>√(</m:t>
              </m:r>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𝑞</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r>
                <a:rPr lang="en-US" sz="3900" b="0" i="1" kern="1200" smtClean="0">
                  <a:latin typeface="Cambria Math" panose="02040503050406030204" pitchFamily="18" charset="0"/>
                </a:rPr>
                <m:t>)</m:t>
              </m:r>
            </m:oMath>
          </a14:m>
          <a:r>
            <a:rPr lang="en-US" sz="3900" kern="1200" dirty="0"/>
            <a:t> where p = 1- q</a:t>
          </a:r>
        </a:p>
      </dsp:txBody>
      <dsp:txXfrm>
        <a:off x="0" y="1281968"/>
        <a:ext cx="6263640" cy="414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12/1/2021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last survey, you indicate that you prefer more questions with each question worth less points. </a:t>
            </a:r>
          </a:p>
          <a:p>
            <a:r>
              <a:rPr lang="en-US" dirty="0"/>
              <a:t>Since you ask and I answer. Now we have 36 questions in total of 200 points with 3 extra credit questions in 75 mins. </a:t>
            </a:r>
          </a:p>
          <a:p>
            <a:endParaRPr lang="en-US" dirty="0"/>
          </a:p>
          <a:p>
            <a:r>
              <a:rPr lang="en-US" dirty="0"/>
              <a:t>Average of 6 points per question, and still over 200 points. </a:t>
            </a:r>
          </a:p>
          <a:p>
            <a:endParaRPr lang="en-US" dirty="0"/>
          </a:p>
          <a:p>
            <a:r>
              <a:rPr lang="en-US" dirty="0"/>
              <a:t>The average time for the last exam was 38 minutes for 25 questions. (about 1.5 minute per question)</a:t>
            </a:r>
            <a:br>
              <a:rPr lang="en-US" dirty="0"/>
            </a:br>
            <a:r>
              <a:rPr lang="en-US" dirty="0"/>
              <a:t>For this one we will have 35 questions, and if it takes you the same amount of time, then it should take you guys about 50 minutes to finish the second exam. </a:t>
            </a:r>
          </a:p>
          <a:p>
            <a:endParaRPr lang="en-US" dirty="0"/>
          </a:p>
          <a:p>
            <a:r>
              <a:rPr lang="en-US" dirty="0"/>
              <a:t>Again,</a:t>
            </a:r>
          </a:p>
          <a:p>
            <a:r>
              <a:rPr lang="en-US" dirty="0"/>
              <a:t>You can either take it wherever you want. However, I strongly encourage you to come to class with your laptop to take the exam. I will be in class to answers any questions if you have during the exam. But I can’t answer it if you are elsewhere, so keep it in minds. </a:t>
            </a:r>
          </a:p>
          <a:p>
            <a:r>
              <a:rPr lang="en-US" dirty="0"/>
              <a:t>It will be open from 7: 55 AM to 9:30 AM on December 6</a:t>
            </a:r>
            <a:r>
              <a:rPr lang="en-US" baseline="30000" dirty="0"/>
              <a:t>th</a:t>
            </a:r>
            <a:r>
              <a:rPr lang="en-US" dirty="0"/>
              <a:t>. </a:t>
            </a:r>
          </a:p>
          <a:p>
            <a:r>
              <a:rPr lang="en-US" dirty="0"/>
              <a:t>Is there any questions?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52692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endParaRPr lang="en-US" dirty="0"/>
          </a:p>
          <a:p>
            <a:r>
              <a:rPr lang="en-US" dirty="0"/>
              <a:t>The null …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here for </a:t>
            </a:r>
            <a:r>
              <a:rPr lang="en-US"/>
              <a:t>Monday clas</a:t>
            </a:r>
            <a:r>
              <a:rPr lang="en-US" dirty="0"/>
              <a:t>s</a:t>
            </a:r>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2554074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Continue our review, we recall correlation analysis. </a:t>
            </a:r>
          </a:p>
          <a:p>
            <a:endParaRPr lang="en-US" dirty="0"/>
          </a:p>
          <a:p>
            <a:r>
              <a:rPr lang="en-US" dirty="0"/>
              <a:t>Say that after running your analysis you find that your correlation coefficient is 0.8 between income and age </a:t>
            </a:r>
          </a:p>
          <a:p>
            <a:r>
              <a:rPr lang="en-US" dirty="0"/>
              <a:t>Your conclusion would be…</a:t>
            </a:r>
          </a:p>
          <a:p>
            <a:endParaRPr lang="en-US" dirty="0"/>
          </a:p>
          <a:p>
            <a:r>
              <a:rPr lang="en-US" dirty="0"/>
              <a:t>Here are some examples for correlation visualization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23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the correlation chapter, you should know what a scatter plot looks like … </a:t>
            </a:r>
          </a:p>
          <a:p>
            <a:endParaRPr lang="en-US" dirty="0"/>
          </a:p>
          <a:p>
            <a:r>
              <a:rPr lang="en-US" dirty="0"/>
              <a:t>Notice that we do not claim that higher age causes higher income or vice versa, because correlation does not mean causation. </a:t>
            </a:r>
          </a:p>
          <a:p>
            <a:r>
              <a:rPr lang="en-US" dirty="0"/>
              <a:t>Does anybody remember what the other two conditions to establish causality besides correlation?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769088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Regression</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examines the association between variables,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builds a “prediction” model</a:t>
            </a: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simple regression, one variable is chosen to be the dependent variable; the other is the independent (“predictor”) variable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Both the independent and dependent variables must be </a:t>
            </a:r>
            <a:r>
              <a:rPr lang="en-US" sz="1800" u="sng" dirty="0">
                <a:effectLst/>
                <a:latin typeface="Calibri" panose="020F0502020204030204" pitchFamily="34" charset="0"/>
                <a:ea typeface="Times New Roman" panose="02020603050405020304" pitchFamily="18" charset="0"/>
                <a:cs typeface="Times New Roman" panose="02020603050405020304" pitchFamily="18" charset="0"/>
              </a:rPr>
              <a:t>interval or ratio measurement</a:t>
            </a: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regression line can be represented mathematically by</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where it intersects the y axis,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its slope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distance between the dot and the line is called “error” (or mis-estimate)</a:t>
            </a: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 indicator of how much error there is in a regression model is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1"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or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there is no error in the regression model</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smaller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more error there is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larger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better the model fits the data</a:t>
            </a:r>
            <a:endParaRPr lang="en-US" sz="1800" dirty="0">
              <a:effectLst/>
              <a:latin typeface="Times New Roman" panose="02020603050405020304" pitchFamily="18" charset="0"/>
              <a:ea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185313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 (the thing we’re trying to “predict”)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independent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variables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binary variables,</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a:p>
            <a:endParaRPr lang="en-US" dirty="0"/>
          </a:p>
          <a:p>
            <a:r>
              <a:rPr lang="en-US" sz="1800" dirty="0" err="1">
                <a:effectLst/>
                <a:latin typeface="Calibri" panose="020F0502020204030204" pitchFamily="34" charset="0"/>
                <a:ea typeface="Cambria" panose="02040503050406030204" pitchFamily="18" charset="0"/>
              </a:rPr>
              <a:t>R</a:t>
            </a:r>
            <a:r>
              <a:rPr lang="en-US" sz="1800" baseline="30000" dirty="0" err="1">
                <a:effectLst/>
                <a:latin typeface="Calibri" panose="020F0502020204030204" pitchFamily="34" charset="0"/>
                <a:ea typeface="Cambria" panose="02040503050406030204" pitchFamily="18" charset="0"/>
              </a:rPr>
              <a:t>2</a:t>
            </a:r>
            <a:r>
              <a:rPr lang="en-US" sz="1800" dirty="0">
                <a:effectLst/>
                <a:latin typeface="Calibri" panose="020F0502020204030204" pitchFamily="34" charset="0"/>
                <a:ea typeface="Cambria" panose="02040503050406030204" pitchFamily="18" charset="0"/>
              </a:rPr>
              <a:t> for a model mean that … percent of the variation in dependent variable is accounted for by this model</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3503379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38677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guys so much for this semester. You have been very patient with me. And I appreciate that. I hope that you do get something out of this class. </a:t>
            </a:r>
          </a:p>
          <a:p>
            <a:r>
              <a:rPr lang="en-US" dirty="0"/>
              <a:t>I want to wish you the best of luck with your future endeavor in marketing or in life in general. </a:t>
            </a:r>
          </a:p>
          <a:p>
            <a:r>
              <a:rPr lang="en-US" dirty="0"/>
              <a:t>If you have any questions, or inquiries, please feel free to ask me even after this class.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241559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measures of central tendency, which we already covered but I just want to remind you the definition. </a:t>
            </a:r>
          </a:p>
          <a:p>
            <a:endParaRPr lang="en-US" dirty="0"/>
          </a:p>
          <a:p>
            <a:r>
              <a:rPr lang="en-US" dirty="0"/>
              <a:t>I just want to caution you the difference between geometric and arithmetic means again since we have quite a few got it incorrectly in our previous </a:t>
            </a:r>
            <a:r>
              <a:rPr lang="en-US" dirty="0" err="1"/>
              <a:t>iclicker</a:t>
            </a:r>
            <a:r>
              <a:rPr lang="en-US" dirty="0"/>
              <a:t> question. </a:t>
            </a:r>
          </a:p>
          <a:p>
            <a:r>
              <a:rPr lang="en-US" dirty="0"/>
              <a:t>Geometric mean is the n-</a:t>
            </a:r>
            <a:r>
              <a:rPr lang="en-US" dirty="0" err="1"/>
              <a:t>th</a:t>
            </a:r>
            <a:r>
              <a:rPr lang="en-US" dirty="0"/>
              <a:t> root of a product of n numbers, while arithmetic mean is the sum of n numbers divided 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374102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reviews the level of measurement </a:t>
            </a:r>
          </a:p>
          <a:p>
            <a:endParaRPr lang="en-US" dirty="0"/>
          </a:p>
          <a:p>
            <a:r>
              <a:rPr lang="en-US" dirty="0"/>
              <a:t>Talk about the table</a:t>
            </a:r>
          </a:p>
          <a:p>
            <a:endParaRPr lang="en-US" dirty="0"/>
          </a:p>
          <a:p>
            <a:r>
              <a:rPr lang="en-US" dirty="0"/>
              <a:t>Interval and ratio can also use the same descriptive statistics  as Nominal and Ordinal (with some transformation/ re-code in data analysis) but not vice versa. </a:t>
            </a:r>
          </a:p>
          <a:p>
            <a:endParaRPr lang="en-US" dirty="0"/>
          </a:p>
          <a:p>
            <a:r>
              <a:rPr lang="en-US" dirty="0"/>
              <a:t>The only thing that we didn’t cover from this table is the two-way Chi-squared in which case you have both your analysis and difference variables as categorical</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remind what statistical inference is </a:t>
            </a:r>
          </a:p>
          <a:p>
            <a:r>
              <a:rPr lang="en-US" dirty="0"/>
              <a:t>It’s a set of procedures in which the …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0562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to calculate the confidence interval for mean and proportion. </a:t>
            </a:r>
          </a:p>
          <a:p>
            <a:r>
              <a:rPr lang="en-US" dirty="0"/>
              <a:t>Mean is used for continuous variables, while proportion is used for categorial variables </a:t>
            </a:r>
          </a:p>
          <a:p>
            <a:r>
              <a:rPr lang="en-US" dirty="0"/>
              <a:t>You need to be careful to choose the type of descriptive statistics that you want to report.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31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mean: SD/square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61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a:t>
            </a:r>
            <a:r>
              <a:rPr lang="en-US" sz="1200" dirty="0" err="1"/>
              <a:t>mean:SD</a:t>
            </a:r>
            <a:r>
              <a:rPr lang="en-US" sz="1200" dirty="0"/>
              <a:t>/square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08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49233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27092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C4EC3E89-068C-4484-9196-39A80941A297}" type="datetime1">
              <a:rPr lang="en-US" smtClean="0"/>
              <a:t>12/1/2021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73EFB051-9B18-4EBA-99FC-F11C30E36AD1}" type="datetime1">
              <a:rPr lang="en-US" smtClean="0"/>
              <a:t>12/1/2021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120625ED-9EF1-4810-B41C-101ECA886138}" type="datetime1">
              <a:rPr lang="en-US" smtClean="0"/>
              <a:t>12/1/2021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36920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66746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1499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8649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245201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84641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558926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379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31CD2D0A-5039-42EF-8D8E-F064A3687C00}" type="datetime1">
              <a:rPr lang="en-US" smtClean="0"/>
              <a:t>12/1/2021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08223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158545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12/1/2021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9859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8FD408BA-41E9-4BCF-9F5C-C15089E959BA}" type="datetime1">
              <a:rPr lang="en-US" smtClean="0"/>
              <a:t>12/1/2021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2BD15DB2-BF2C-46E7-9567-A1A0C8FC64A0}" type="datetime1">
              <a:rPr lang="en-US" smtClean="0"/>
              <a:t>12/1/2021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833F933-0CF2-4BD2-9145-D3413AD5F497}" type="datetime1">
              <a:rPr lang="en-US" smtClean="0"/>
              <a:t>12/1/2021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4C51D8B2-ED70-41EF-8095-15E2AE5F160E}" type="datetime1">
              <a:rPr lang="en-US" smtClean="0"/>
              <a:t>12/1/2021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CBF21E01-DAB8-4692-879D-9B95AEAA41E6}" type="datetime1">
              <a:rPr lang="en-US" smtClean="0"/>
              <a:t>12/1/2021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0A510A22-882F-492D-9EE7-C26A7DFBC6E6}" type="datetime1">
              <a:rPr lang="en-US" smtClean="0"/>
              <a:t>12/1/2021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A1004D0D-B6F0-47E4-BBF3-1951C00F9D16}" type="datetime1">
              <a:rPr lang="en-US" smtClean="0"/>
              <a:t>12/1/2021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9660-51FF-4216-9F24-A2AFA2D4F958}" type="datetime1">
              <a:rPr lang="en-US" smtClean="0"/>
              <a:t>12/1/2021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12/1/2021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1846060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urses.lumenlearning.com/wmopen-concepts-statistics/chapter/wim-linking-probability-to-statistical-inference/" TargetMode="External"/></Relationships>
</file>

<file path=ppt/slides/_rels/slide7.xml.rels><?xml version="1.0" encoding="UTF-8" standalone="yes"?>
<Relationships xmlns="http://schemas.openxmlformats.org/package/2006/relationships"><Relationship Id="rId8" Type="http://schemas.openxmlformats.org/officeDocument/2006/relationships/diagramData" Target="NULL"/><Relationship Id="rId13" Type="http://schemas.openxmlformats.org/officeDocument/2006/relationships/hyperlink" Target="https://courses.lumenlearning.com/wmopen-concepts-statistics/chapter/estimate-the-difference-between-population-proportions-3-of-3/"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NULL"/><Relationship Id="rId5" Type="http://schemas.openxmlformats.org/officeDocument/2006/relationships/diagramQuickStyle" Target="../diagrams/quickStyle1.xml"/><Relationship Id="rId10" Type="http://schemas.openxmlformats.org/officeDocument/2006/relationships/diagramQuickStyle" Target="NULL"/><Relationship Id="rId4" Type="http://schemas.openxmlformats.org/officeDocument/2006/relationships/diagramLayout" Target="../diagrams/layout1.xml"/><Relationship Id="rId9" Type="http://schemas.openxmlformats.org/officeDocument/2006/relationships/diagramLayout" Target="NULL"/><Relationship Id="rId1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Review for Second Exam</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9DD26523-7CD4-4772-8D50-970EC2FC628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0AB24A56-D4C0-4D93-B382-2C3B38D56624}"/>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89D8FA-325B-4902-BE94-3740F1EB8EDC}"/>
              </a:ext>
            </a:extLst>
          </p:cNvPr>
          <p:cNvSpPr>
            <a:spLocks noGrp="1"/>
          </p:cNvSpPr>
          <p:nvPr>
            <p:ph type="title"/>
          </p:nvPr>
        </p:nvSpPr>
        <p:spPr>
          <a:xfrm>
            <a:off x="838200" y="365125"/>
            <a:ext cx="10515600" cy="1325563"/>
          </a:xfrm>
        </p:spPr>
        <p:txBody>
          <a:bodyPr>
            <a:normAutofit/>
          </a:bodyPr>
          <a:lstStyle/>
          <a:p>
            <a:r>
              <a:rPr lang="en-US" sz="5400" dirty="0"/>
              <a:t>Practice </a:t>
            </a:r>
            <a:r>
              <a:rPr lang="en-US" sz="5400" dirty="0" err="1"/>
              <a:t>Quesiton</a:t>
            </a:r>
            <a:r>
              <a:rPr lang="en-US" sz="5400" dirty="0"/>
              <a:t>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31D83F-52AE-433B-BE60-965BF8024A25}"/>
              </a:ext>
            </a:extLst>
          </p:cNvPr>
          <p:cNvSpPr>
            <a:spLocks noGrp="1"/>
          </p:cNvSpPr>
          <p:nvPr>
            <p:ph idx="1"/>
          </p:nvPr>
        </p:nvSpPr>
        <p:spPr>
          <a:xfrm>
            <a:off x="838200" y="1929384"/>
            <a:ext cx="10515600" cy="4251960"/>
          </a:xfrm>
        </p:spPr>
        <p:txBody>
          <a:bodyPr>
            <a:normAutofit/>
          </a:bodyPr>
          <a:lstStyle/>
          <a:p>
            <a:pPr marL="0" indent="0">
              <a:buNone/>
            </a:pPr>
            <a:r>
              <a:rPr lang="en-US" sz="2200" b="0" dirty="0">
                <a:latin typeface="Arial"/>
                <a:ea typeface="Arial"/>
                <a:cs typeface="Arial"/>
                <a:sym typeface="Arial"/>
              </a:rPr>
              <a:t>30% people say they dine out on Wednesday’s, n =500, </a:t>
            </a:r>
            <a:r>
              <a:rPr lang="en-US" sz="2200" dirty="0"/>
              <a:t>95% confidence (i.e., t = 1.96) </a:t>
            </a:r>
          </a:p>
          <a:p>
            <a:pPr marL="0" indent="0">
              <a:buNone/>
            </a:pPr>
            <a:endParaRPr lang="en-US" sz="2200" dirty="0"/>
          </a:p>
        </p:txBody>
      </p:sp>
    </p:spTree>
    <p:extLst>
      <p:ext uri="{BB962C8B-B14F-4D97-AF65-F5344CB8AC3E}">
        <p14:creationId xmlns:p14="http://schemas.microsoft.com/office/powerpoint/2010/main" val="61296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3FD6E2-9F76-4680-B322-587B571C4743}"/>
              </a:ext>
            </a:extLst>
          </p:cNvPr>
          <p:cNvSpPr>
            <a:spLocks noGrp="1"/>
          </p:cNvSpPr>
          <p:nvPr>
            <p:ph type="title"/>
          </p:nvPr>
        </p:nvSpPr>
        <p:spPr>
          <a:xfrm>
            <a:off x="838200" y="365125"/>
            <a:ext cx="10515600" cy="1325563"/>
          </a:xfrm>
        </p:spPr>
        <p:txBody>
          <a:bodyPr>
            <a:normAutofit/>
          </a:bodyPr>
          <a:lstStyle/>
          <a:p>
            <a:r>
              <a:rPr lang="en-US" sz="5400"/>
              <a:t>Answer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D0C8E6-B88C-4631-984B-D7D33993F604}"/>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a:latin typeface="Arial"/>
                <a:ea typeface="Arial"/>
                <a:cs typeface="Arial"/>
                <a:sym typeface="Arial"/>
              </a:rPr>
              <a:t>Compute Confidence Intervals</a:t>
            </a:r>
            <a:endParaRPr lang="en-US" sz="2200"/>
          </a:p>
          <a:p>
            <a:pPr marL="0" marR="0" lvl="0" indent="0" rtl="0">
              <a:spcBef>
                <a:spcPts val="0"/>
              </a:spcBef>
              <a:spcAft>
                <a:spcPts val="600"/>
              </a:spcAft>
              <a:buNone/>
            </a:pPr>
            <a:endParaRPr lang="en-US" sz="2200" b="0">
              <a:latin typeface="Arial"/>
              <a:ea typeface="Arial"/>
              <a:cs typeface="Arial"/>
              <a:sym typeface="Arial"/>
            </a:endParaRPr>
          </a:p>
          <a:p>
            <a:pPr marL="0" marR="0" lvl="0" indent="0" rtl="0">
              <a:spcBef>
                <a:spcPts val="0"/>
              </a:spcBef>
              <a:spcAft>
                <a:spcPts val="600"/>
              </a:spcAft>
              <a:buNone/>
            </a:pPr>
            <a:r>
              <a:rPr lang="en-US" sz="2200" b="0">
                <a:latin typeface="Arial"/>
                <a:ea typeface="Arial"/>
                <a:cs typeface="Arial"/>
                <a:sym typeface="Arial"/>
              </a:rPr>
              <a:t>p = 30%,n =1,000, </a:t>
            </a:r>
            <a:r>
              <a:rPr lang="en-US" sz="2200"/>
              <a:t>t</a:t>
            </a:r>
            <a:r>
              <a:rPr lang="en-US" sz="2200" b="0">
                <a:latin typeface="Arial"/>
                <a:ea typeface="Arial"/>
                <a:cs typeface="Arial"/>
                <a:sym typeface="Arial"/>
              </a:rPr>
              <a:t>=1.96</a:t>
            </a:r>
          </a:p>
          <a:p>
            <a:pPr marL="0" marR="0" lvl="0" indent="0" rtl="0">
              <a:spcBef>
                <a:spcPts val="0"/>
              </a:spcBef>
              <a:spcAft>
                <a:spcPts val="600"/>
              </a:spcAft>
              <a:buNone/>
            </a:pPr>
            <a:r>
              <a:rPr lang="en-US" sz="2200" b="0">
                <a:latin typeface="Arial"/>
                <a:ea typeface="Arial"/>
                <a:cs typeface="Arial"/>
                <a:sym typeface="Arial"/>
              </a:rPr>
              <a:t>26.0% -34.0%</a:t>
            </a:r>
            <a:endParaRPr lang="en-US" sz="2200"/>
          </a:p>
          <a:p>
            <a:pPr marL="0" marR="0" lvl="0" indent="0" rtl="0">
              <a:spcBef>
                <a:spcPts val="0"/>
              </a:spcBef>
              <a:spcAft>
                <a:spcPts val="600"/>
              </a:spcAft>
              <a:buNone/>
            </a:pPr>
            <a:r>
              <a:rPr lang="en-US" sz="2200" b="0">
                <a:latin typeface="Arial"/>
                <a:ea typeface="Arial"/>
                <a:cs typeface="Arial"/>
                <a:sym typeface="Arial"/>
              </a:rPr>
              <a:t>[30-1.96*SQRT(30*70/500), 30+1.96*SQRT(30*70/500)] </a:t>
            </a:r>
            <a:endParaRPr lang="en-US" sz="2200"/>
          </a:p>
          <a:p>
            <a:pPr marL="0" marR="0" lvl="0" indent="0" rtl="0">
              <a:spcBef>
                <a:spcPts val="0"/>
              </a:spcBef>
              <a:spcAft>
                <a:spcPts val="600"/>
              </a:spcAft>
              <a:buNone/>
            </a:pPr>
            <a:endParaRPr lang="en-US" sz="2200"/>
          </a:p>
          <a:p>
            <a:pPr marL="0" marR="0" lvl="0" indent="0" rtl="0">
              <a:spcBef>
                <a:spcPts val="0"/>
              </a:spcBef>
              <a:spcAft>
                <a:spcPts val="600"/>
              </a:spcAft>
              <a:buNone/>
            </a:pPr>
            <a:r>
              <a:rPr lang="en-US" sz="2200"/>
              <a:t>Conclusion:</a:t>
            </a:r>
          </a:p>
          <a:p>
            <a:pPr marL="0" marR="0" lvl="0" indent="0" rtl="0">
              <a:spcBef>
                <a:spcPts val="0"/>
              </a:spcBef>
              <a:spcAft>
                <a:spcPts val="600"/>
              </a:spcAft>
              <a:buNone/>
            </a:pPr>
            <a:r>
              <a:rPr lang="en-US" sz="2200"/>
              <a:t>We are 95% confident that in population, 26% to 34% of people dine out on Wednesday.  </a:t>
            </a:r>
          </a:p>
        </p:txBody>
      </p:sp>
    </p:spTree>
    <p:extLst>
      <p:ext uri="{BB962C8B-B14F-4D97-AF65-F5344CB8AC3E}">
        <p14:creationId xmlns:p14="http://schemas.microsoft.com/office/powerpoint/2010/main" val="4156193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a:bodyPr>
          <a:lstStyle/>
          <a:p>
            <a:r>
              <a:rPr lang="en-US" sz="1700" dirty="0"/>
              <a:t>Hypothesis tests use samples to infer properties of entire population </a:t>
            </a:r>
          </a:p>
          <a:p>
            <a:r>
              <a:rPr lang="en-US" sz="1700" dirty="0"/>
              <a:t>T-test compare means </a:t>
            </a:r>
          </a:p>
          <a:p>
            <a:r>
              <a:rPr lang="en-US" sz="1700" dirty="0"/>
              <a:t>2 sample t-tests compare the means of 2 groups </a:t>
            </a:r>
          </a:p>
          <a:p>
            <a:pPr lvl="1"/>
            <a:r>
              <a:rPr lang="en-US" sz="1700" dirty="0"/>
              <a:t>Are two population means different?</a:t>
            </a:r>
          </a:p>
          <a:p>
            <a:r>
              <a:rPr lang="en-US" sz="1700" dirty="0"/>
              <a:t>Null and Alternative Hypotheses</a:t>
            </a:r>
          </a:p>
          <a:p>
            <a:pPr lvl="1"/>
            <a:r>
              <a:rPr lang="en-US" sz="1700" dirty="0"/>
              <a:t>Null: The two-group means </a:t>
            </a:r>
            <a:r>
              <a:rPr lang="en-US" sz="1700" b="1" dirty="0"/>
              <a:t>are</a:t>
            </a:r>
            <a:r>
              <a:rPr lang="en-US" sz="1700" dirty="0"/>
              <a:t> equal </a:t>
            </a:r>
          </a:p>
          <a:p>
            <a:pPr lvl="1"/>
            <a:r>
              <a:rPr lang="en-US" sz="1700" dirty="0"/>
              <a:t>Alternative: The two-group means are </a:t>
            </a:r>
            <a:r>
              <a:rPr lang="en-US" sz="1700" b="1" dirty="0"/>
              <a:t>NOT</a:t>
            </a:r>
            <a:r>
              <a:rPr lang="en-US" sz="1700" dirty="0"/>
              <a:t> equal </a:t>
            </a:r>
          </a:p>
          <a:p>
            <a:r>
              <a:rPr lang="en-US" sz="1700" dirty="0"/>
              <a:t>Statistically results: Reject the null hypothesis when the p-value &lt; significance level </a:t>
            </a:r>
          </a:p>
          <a:p>
            <a:r>
              <a:rPr lang="en-US" sz="1700" dirty="0"/>
              <a:t>The formula for the independent t-test depends on the two samples’ variances </a:t>
            </a:r>
          </a:p>
          <a:p>
            <a:pPr lvl="1"/>
            <a:r>
              <a:rPr lang="en-US" sz="1700" dirty="0"/>
              <a:t>Equal variance</a:t>
            </a:r>
          </a:p>
          <a:p>
            <a:pPr lvl="1"/>
            <a:r>
              <a:rPr lang="en-US" sz="1700" dirty="0"/>
              <a:t>Unequal variance</a:t>
            </a:r>
          </a:p>
          <a:p>
            <a:r>
              <a:rPr lang="en-US" sz="1700" dirty="0"/>
              <a:t>For formal formulas: visit </a:t>
            </a:r>
            <a:r>
              <a:rPr lang="en-US" sz="1700" dirty="0">
                <a:hlinkClick r:id="rId3"/>
              </a:rPr>
              <a:t>here</a:t>
            </a:r>
            <a:endParaRPr lang="en-US" sz="1700" dirty="0"/>
          </a:p>
        </p:txBody>
      </p:sp>
    </p:spTree>
    <p:extLst>
      <p:ext uri="{BB962C8B-B14F-4D97-AF65-F5344CB8AC3E}">
        <p14:creationId xmlns:p14="http://schemas.microsoft.com/office/powerpoint/2010/main" val="329187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Close up of ruler">
            <a:extLst>
              <a:ext uri="{FF2B5EF4-FFF2-40B4-BE49-F238E27FC236}">
                <a16:creationId xmlns:a16="http://schemas.microsoft.com/office/drawing/2014/main" id="{1B472B30-F4B2-45FD-BB5B-0DC379A04501}"/>
              </a:ext>
            </a:extLst>
          </p:cNvPr>
          <p:cNvPicPr>
            <a:picLocks noChangeAspect="1"/>
          </p:cNvPicPr>
          <p:nvPr/>
        </p:nvPicPr>
        <p:blipFill rotWithShape="1">
          <a:blip r:embed="rId2"/>
          <a:srcRect l="24640" r="3002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How do we test if the two samples’ variances are equal? </a:t>
            </a:r>
          </a:p>
          <a:p>
            <a:pPr marL="514350" indent="-514350">
              <a:buFont typeface="+mj-lt"/>
              <a:buAutoNum type="alphaUcPeriod"/>
            </a:pPr>
            <a:r>
              <a:rPr lang="en-US" sz="2200"/>
              <a:t>Two-way Chi-square test</a:t>
            </a:r>
          </a:p>
          <a:p>
            <a:pPr marL="514350" indent="-514350">
              <a:buFont typeface="+mj-lt"/>
              <a:buAutoNum type="alphaUcPeriod"/>
            </a:pPr>
            <a:r>
              <a:rPr lang="en-US" sz="2200"/>
              <a:t>One-sample t-test</a:t>
            </a:r>
          </a:p>
          <a:p>
            <a:pPr marL="514350" indent="-514350">
              <a:buFont typeface="+mj-lt"/>
              <a:buAutoNum type="alphaUcPeriod"/>
            </a:pPr>
            <a:r>
              <a:rPr lang="en-US" sz="2200"/>
              <a:t>F-test</a:t>
            </a:r>
          </a:p>
        </p:txBody>
      </p:sp>
    </p:spTree>
    <p:extLst>
      <p:ext uri="{BB962C8B-B14F-4D97-AF65-F5344CB8AC3E}">
        <p14:creationId xmlns:p14="http://schemas.microsoft.com/office/powerpoint/2010/main" val="236328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Question mark on green pastel background">
            <a:extLst>
              <a:ext uri="{FF2B5EF4-FFF2-40B4-BE49-F238E27FC236}">
                <a16:creationId xmlns:a16="http://schemas.microsoft.com/office/drawing/2014/main" id="{C87CB9D7-22CB-4B5F-9227-D0B974C110D4}"/>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What is the null hypothesis for the independent t-test?</a:t>
            </a:r>
          </a:p>
          <a:p>
            <a:pPr marL="514350" indent="-514350">
              <a:buFont typeface="+mj-lt"/>
              <a:buAutoNum type="alphaUcPeriod"/>
            </a:pPr>
            <a:r>
              <a:rPr lang="en-US" sz="2200"/>
              <a:t>The two means are equal </a:t>
            </a:r>
          </a:p>
          <a:p>
            <a:pPr marL="514350" indent="-514350">
              <a:buFont typeface="+mj-lt"/>
              <a:buAutoNum type="alphaUcPeriod"/>
            </a:pPr>
            <a:r>
              <a:rPr lang="en-US" sz="2200"/>
              <a:t>The two means are not equal </a:t>
            </a:r>
          </a:p>
        </p:txBody>
      </p:sp>
    </p:spTree>
    <p:extLst>
      <p:ext uri="{BB962C8B-B14F-4D97-AF65-F5344CB8AC3E}">
        <p14:creationId xmlns:p14="http://schemas.microsoft.com/office/powerpoint/2010/main" val="171422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40080"/>
            <a:ext cx="4818888" cy="1481328"/>
          </a:xfrm>
        </p:spPr>
        <p:txBody>
          <a:bodyPr anchor="b">
            <a:normAutofit/>
          </a:bodyPr>
          <a:lstStyle/>
          <a:p>
            <a:r>
              <a:rPr lang="en-US" sz="4600"/>
              <a:t>Two-sample independent t-test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660904"/>
                <a:ext cx="4818888" cy="354787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660904"/>
                <a:ext cx="4818888" cy="3547872"/>
              </a:xfrm>
              <a:blipFill>
                <a:blip r:embed="rId3"/>
                <a:stretch>
                  <a:fillRect l="-1519" t="-1890" r="-2278"/>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9048" y="2105200"/>
            <a:ext cx="5458968" cy="2647599"/>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5404FF-96FA-416D-BA0B-C9678688A19E}"/>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a:t>Correlation visualization</a:t>
            </a:r>
          </a:p>
        </p:txBody>
      </p:sp>
      <p:sp>
        <p:nvSpPr>
          <p:cNvPr id="1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07;p17">
            <a:extLst>
              <a:ext uri="{FF2B5EF4-FFF2-40B4-BE49-F238E27FC236}">
                <a16:creationId xmlns:a16="http://schemas.microsoft.com/office/drawing/2014/main" id="{ECE26569-4275-4C4D-A3B8-3792AD496FB4}"/>
              </a:ext>
            </a:extLst>
          </p:cNvPr>
          <p:cNvSpPr txBox="1"/>
          <p:nvPr/>
        </p:nvSpPr>
        <p:spPr>
          <a:xfrm>
            <a:off x="612648" y="2908005"/>
            <a:ext cx="5295015" cy="3268957"/>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If income and age correlation coefficient is 0.8.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Conclusion: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We would claim that income is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highly and positively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correlated with age, when age increases the income increases.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pic>
        <p:nvPicPr>
          <p:cNvPr id="8" name="Google Shape;111;p17">
            <a:extLst>
              <a:ext uri="{FF2B5EF4-FFF2-40B4-BE49-F238E27FC236}">
                <a16:creationId xmlns:a16="http://schemas.microsoft.com/office/drawing/2014/main" id="{C3B63095-37C5-4E4E-8F73-E6C9E8074C22}"/>
              </a:ext>
            </a:extLst>
          </p:cNvPr>
          <p:cNvPicPr preferRelativeResize="0"/>
          <p:nvPr/>
        </p:nvPicPr>
        <p:blipFill>
          <a:blip r:embed="rId3"/>
          <a:stretch>
            <a:fillRect/>
          </a:stretch>
        </p:blipFill>
        <p:spPr>
          <a:xfrm>
            <a:off x="6745863" y="423767"/>
            <a:ext cx="1266360" cy="2644616"/>
          </a:xfrm>
          <a:prstGeom prst="rect">
            <a:avLst/>
          </a:prstGeom>
          <a:noFill/>
        </p:spPr>
      </p:pic>
      <p:pic>
        <p:nvPicPr>
          <p:cNvPr id="7" name="Google Shape;110;p17">
            <a:extLst>
              <a:ext uri="{FF2B5EF4-FFF2-40B4-BE49-F238E27FC236}">
                <a16:creationId xmlns:a16="http://schemas.microsoft.com/office/drawing/2014/main" id="{5F7B6131-BE02-4CEB-B12B-50C7B6DCFE28}"/>
              </a:ext>
            </a:extLst>
          </p:cNvPr>
          <p:cNvPicPr preferRelativeResize="0"/>
          <p:nvPr/>
        </p:nvPicPr>
        <p:blipFill>
          <a:blip r:embed="rId4"/>
          <a:stretch>
            <a:fillRect/>
          </a:stretch>
        </p:blipFill>
        <p:spPr>
          <a:xfrm>
            <a:off x="8814985" y="783894"/>
            <a:ext cx="3054047" cy="2185742"/>
          </a:xfrm>
          <a:prstGeom prst="rect">
            <a:avLst/>
          </a:prstGeom>
          <a:noFill/>
        </p:spPr>
      </p:pic>
      <p:pic>
        <p:nvPicPr>
          <p:cNvPr id="6" name="Google Shape;109;p17">
            <a:extLst>
              <a:ext uri="{FF2B5EF4-FFF2-40B4-BE49-F238E27FC236}">
                <a16:creationId xmlns:a16="http://schemas.microsoft.com/office/drawing/2014/main" id="{5E851EB9-2681-400B-96FA-E53A12AF4659}"/>
              </a:ext>
            </a:extLst>
          </p:cNvPr>
          <p:cNvPicPr preferRelativeResize="0"/>
          <p:nvPr/>
        </p:nvPicPr>
        <p:blipFill>
          <a:blip r:embed="rId5"/>
          <a:stretch>
            <a:fillRect/>
          </a:stretch>
        </p:blipFill>
        <p:spPr>
          <a:xfrm>
            <a:off x="7447822" y="3167130"/>
            <a:ext cx="4081825" cy="2750705"/>
          </a:xfrm>
          <a:prstGeom prst="rect">
            <a:avLst/>
          </a:prstGeom>
          <a:noFill/>
        </p:spPr>
      </p:pic>
      <p:sp>
        <p:nvSpPr>
          <p:cNvPr id="5" name="Google Shape;108;p17">
            <a:extLst>
              <a:ext uri="{FF2B5EF4-FFF2-40B4-BE49-F238E27FC236}">
                <a16:creationId xmlns:a16="http://schemas.microsoft.com/office/drawing/2014/main" id="{65BA68C1-F5BA-4627-8932-08018F90B098}"/>
              </a:ext>
            </a:extLst>
          </p:cNvPr>
          <p:cNvSpPr txBox="1"/>
          <p:nvPr/>
        </p:nvSpPr>
        <p:spPr>
          <a:xfrm>
            <a:off x="8495067" y="5987006"/>
            <a:ext cx="3693885" cy="673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X-axis: income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Y-axis: age</a:t>
            </a:r>
            <a:endParaRPr kumimoji="0" lang="en-US" sz="2500" b="0" i="0" u="none"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4814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D8ADF-D473-4829-9D7E-F9AC2DABBE1D}"/>
              </a:ext>
            </a:extLst>
          </p:cNvPr>
          <p:cNvSpPr>
            <a:spLocks noGrp="1"/>
          </p:cNvSpPr>
          <p:nvPr>
            <p:ph type="title"/>
          </p:nvPr>
        </p:nvSpPr>
        <p:spPr>
          <a:xfrm>
            <a:off x="841248" y="548640"/>
            <a:ext cx="3600860" cy="5431536"/>
          </a:xfrm>
        </p:spPr>
        <p:txBody>
          <a:bodyPr>
            <a:normAutofit/>
          </a:bodyPr>
          <a:lstStyle/>
          <a:p>
            <a:r>
              <a:rPr lang="en-US" sz="5400"/>
              <a:t>Correlation</a:t>
            </a: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CFCB80-A413-4E63-BC85-519BC6ACECF1}"/>
              </a:ext>
            </a:extLst>
          </p:cNvPr>
          <p:cNvSpPr>
            <a:spLocks noGrp="1"/>
          </p:cNvSpPr>
          <p:nvPr>
            <p:ph idx="1"/>
          </p:nvPr>
        </p:nvSpPr>
        <p:spPr>
          <a:xfrm>
            <a:off x="5126418" y="552091"/>
            <a:ext cx="6224335" cy="5431536"/>
          </a:xfrm>
        </p:spPr>
        <p:txBody>
          <a:bodyPr anchor="ctr">
            <a:normAutofit/>
          </a:bodyPr>
          <a:lstStyle/>
          <a:p>
            <a:r>
              <a:rPr lang="en-US" sz="2200"/>
              <a:t>What a scatter plot looks like and what it represents</a:t>
            </a:r>
          </a:p>
          <a:p>
            <a:r>
              <a:rPr lang="en-US" sz="2200"/>
              <a:t>What a nonlinear relationship looks like on a scatter plot</a:t>
            </a:r>
          </a:p>
          <a:p>
            <a:r>
              <a:rPr lang="en-US" sz="2200"/>
              <a:t>How to interpret correlation coefficients when there is a positive association, negative association, or no association between two variables</a:t>
            </a:r>
          </a:p>
          <a:p>
            <a:r>
              <a:rPr lang="en-US" sz="2200"/>
              <a:t>Why correlation does not indicate causation</a:t>
            </a:r>
          </a:p>
          <a:p>
            <a:endParaRPr lang="en-US" sz="2200"/>
          </a:p>
        </p:txBody>
      </p:sp>
    </p:spTree>
    <p:extLst>
      <p:ext uri="{BB962C8B-B14F-4D97-AF65-F5344CB8AC3E}">
        <p14:creationId xmlns:p14="http://schemas.microsoft.com/office/powerpoint/2010/main" val="4267668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4965430" y="629268"/>
            <a:ext cx="6586491" cy="1286160"/>
          </a:xfrm>
        </p:spPr>
        <p:txBody>
          <a:bodyPr anchor="b">
            <a:normAutofit/>
          </a:bodyPr>
          <a:lstStyle/>
          <a:p>
            <a:r>
              <a:rPr lang="en-US"/>
              <a:t>iClicker</a:t>
            </a:r>
            <a:endParaRPr lang="en-US" dirty="0"/>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4965431" y="2438400"/>
            <a:ext cx="6586489" cy="3785419"/>
          </a:xfrm>
        </p:spPr>
        <p:txBody>
          <a:bodyPr>
            <a:normAutofit/>
          </a:bodyPr>
          <a:lstStyle/>
          <a:p>
            <a:pPr marL="0" indent="0">
              <a:buNone/>
            </a:pPr>
            <a:r>
              <a:rPr lang="en-US" sz="2000" dirty="0"/>
              <a:t>What is not a condition to establish causation? </a:t>
            </a:r>
          </a:p>
          <a:p>
            <a:pPr marL="514350" indent="-514350">
              <a:buFont typeface="+mj-lt"/>
              <a:buAutoNum type="alphaUcPeriod"/>
            </a:pPr>
            <a:r>
              <a:rPr lang="en-US" sz="2000" dirty="0"/>
              <a:t>Correlation </a:t>
            </a:r>
          </a:p>
          <a:p>
            <a:pPr marL="514350" indent="-514350">
              <a:buFont typeface="+mj-lt"/>
              <a:buAutoNum type="alphaUcPeriod"/>
            </a:pPr>
            <a:r>
              <a:rPr lang="en-US" sz="2000" dirty="0"/>
              <a:t>Covariation </a:t>
            </a:r>
          </a:p>
          <a:p>
            <a:pPr marL="514350" indent="-514350">
              <a:buFont typeface="+mj-lt"/>
              <a:buAutoNum type="alphaUcPeriod"/>
            </a:pPr>
            <a:r>
              <a:rPr lang="en-US" sz="2000" dirty="0"/>
              <a:t>Time order (i.e., x precedes y)</a:t>
            </a:r>
          </a:p>
          <a:p>
            <a:pPr marL="514350" indent="-514350">
              <a:buFont typeface="+mj-lt"/>
              <a:buAutoNum type="alphaUcPeriod"/>
            </a:pPr>
            <a:r>
              <a:rPr lang="en-US" sz="2000" dirty="0"/>
              <a:t>No other alternative explanations</a:t>
            </a:r>
          </a:p>
          <a:p>
            <a:pPr marL="514350" indent="-514350">
              <a:buFont typeface="+mj-lt"/>
              <a:buAutoNum type="alphaUcPeriod"/>
            </a:pPr>
            <a:r>
              <a:rPr lang="en-US" sz="2000" dirty="0"/>
              <a:t>Both variables are continuous variables</a:t>
            </a:r>
          </a:p>
        </p:txBody>
      </p:sp>
      <p:pic>
        <p:nvPicPr>
          <p:cNvPr id="5" name="Picture 4" descr="Many question marks on black background">
            <a:extLst>
              <a:ext uri="{FF2B5EF4-FFF2-40B4-BE49-F238E27FC236}">
                <a16:creationId xmlns:a16="http://schemas.microsoft.com/office/drawing/2014/main" id="{2C213BF4-2ACA-497E-9F2C-DCDCE79B0C8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0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3362F-08CE-4842-B79D-F313B8AD291E}"/>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Second Exam</a:t>
            </a: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AB27BD-F71D-43CE-A13B-98993FACBF93}"/>
              </a:ext>
            </a:extLst>
          </p:cNvPr>
          <p:cNvSpPr>
            <a:spLocks noGrp="1"/>
          </p:cNvSpPr>
          <p:nvPr>
            <p:ph idx="1"/>
          </p:nvPr>
        </p:nvSpPr>
        <p:spPr>
          <a:xfrm>
            <a:off x="5370153" y="1526033"/>
            <a:ext cx="5536397" cy="3935281"/>
          </a:xfrm>
        </p:spPr>
        <p:txBody>
          <a:bodyPr>
            <a:normAutofit/>
          </a:bodyPr>
          <a:lstStyle/>
          <a:p>
            <a:r>
              <a:rPr lang="en-US" sz="2600" dirty="0"/>
              <a:t>Chapters 16, 17, 18, 20, with a heavy emphasis on chapters 17, and 18</a:t>
            </a:r>
          </a:p>
          <a:p>
            <a:r>
              <a:rPr lang="en-US" sz="2600" dirty="0"/>
              <a:t>36 questions (200 points) with 3 extra credit questions in 75 mins</a:t>
            </a:r>
          </a:p>
          <a:p>
            <a:r>
              <a:rPr lang="en-US" sz="2600" dirty="0"/>
              <a:t>Notes are allowed</a:t>
            </a:r>
          </a:p>
          <a:p>
            <a:r>
              <a:rPr lang="en-US" sz="2600" dirty="0"/>
              <a:t>Lockdown Browser is required </a:t>
            </a:r>
          </a:p>
          <a:p>
            <a:r>
              <a:rPr lang="en-US" sz="2600" b="1" dirty="0"/>
              <a:t>1 attempt only </a:t>
            </a:r>
          </a:p>
          <a:p>
            <a:r>
              <a:rPr lang="en-US" sz="2600" dirty="0"/>
              <a:t>Online</a:t>
            </a:r>
          </a:p>
        </p:txBody>
      </p:sp>
      <p:sp>
        <p:nvSpPr>
          <p:cNvPr id="4" name="Footer Placeholder 3">
            <a:extLst>
              <a:ext uri="{FF2B5EF4-FFF2-40B4-BE49-F238E27FC236}">
                <a16:creationId xmlns:a16="http://schemas.microsoft.com/office/drawing/2014/main" id="{144766A8-A0C6-401D-B794-3257A919B613}"/>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3556A7D8-C33D-443B-AB58-0036642D7663}"/>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373853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747B3-2073-4EC2-B75C-C2411686D7EB}"/>
              </a:ext>
            </a:extLst>
          </p:cNvPr>
          <p:cNvSpPr>
            <a:spLocks noGrp="1"/>
          </p:cNvSpPr>
          <p:nvPr>
            <p:ph type="title"/>
          </p:nvPr>
        </p:nvSpPr>
        <p:spPr>
          <a:xfrm>
            <a:off x="838200" y="365125"/>
            <a:ext cx="10515600" cy="1325563"/>
          </a:xfrm>
        </p:spPr>
        <p:txBody>
          <a:bodyPr>
            <a:normAutofit/>
          </a:bodyPr>
          <a:lstStyle/>
          <a:p>
            <a:r>
              <a:rPr lang="en-US" sz="5400"/>
              <a:t>Simple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2122FD-93EF-4647-BA1E-056C7A41D815}"/>
              </a:ext>
            </a:extLst>
          </p:cNvPr>
          <p:cNvSpPr>
            <a:spLocks noGrp="1"/>
          </p:cNvSpPr>
          <p:nvPr>
            <p:ph idx="1"/>
          </p:nvPr>
        </p:nvSpPr>
        <p:spPr>
          <a:xfrm>
            <a:off x="838200" y="1929384"/>
            <a:ext cx="10515600" cy="4251960"/>
          </a:xfrm>
        </p:spPr>
        <p:txBody>
          <a:bodyPr>
            <a:normAutofit/>
          </a:bodyPr>
          <a:lstStyle/>
          <a:p>
            <a:r>
              <a:rPr lang="en-US" sz="2200"/>
              <a:t>What the dependent and independent variables are in a regression model</a:t>
            </a:r>
          </a:p>
          <a:p>
            <a:r>
              <a:rPr lang="en-US" sz="2200"/>
              <a:t>What a regression line is, and what it means that a regression line is “best fitting”</a:t>
            </a:r>
          </a:p>
          <a:p>
            <a:r>
              <a:rPr lang="en-US" sz="2200"/>
              <a:t>What the intercept and slope coefficient in a regression model represent </a:t>
            </a:r>
          </a:p>
          <a:p>
            <a:r>
              <a:rPr lang="en-US" sz="2200"/>
              <a:t>How to interpret the slope coefficient in a regression model </a:t>
            </a:r>
          </a:p>
          <a:p>
            <a:r>
              <a:rPr lang="en-US" sz="2200"/>
              <a:t>Understand that regression models don’t predict anything, but instead describe something that has already happened</a:t>
            </a:r>
          </a:p>
          <a:p>
            <a:r>
              <a:rPr lang="en-US" sz="2200"/>
              <a:t>What the requirements are for a valid regression model </a:t>
            </a:r>
          </a:p>
          <a:p>
            <a:r>
              <a:rPr lang="en-US" sz="2200"/>
              <a:t>Why the relevant range for a model is important, and how it is determined</a:t>
            </a:r>
          </a:p>
          <a:p>
            <a:r>
              <a:rPr lang="en-US" sz="2200"/>
              <a:t>What “error” is in a regression model, and how you can tell whether a model fits the actual data well</a:t>
            </a:r>
          </a:p>
          <a:p>
            <a:endParaRPr lang="en-US" sz="2200"/>
          </a:p>
        </p:txBody>
      </p:sp>
      <p:sp>
        <p:nvSpPr>
          <p:cNvPr id="4" name="Footer Placeholder 3">
            <a:extLst>
              <a:ext uri="{FF2B5EF4-FFF2-40B4-BE49-F238E27FC236}">
                <a16:creationId xmlns:a16="http://schemas.microsoft.com/office/drawing/2014/main" id="{7F1E192C-031B-4E4A-A8F2-984EC547DC8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A950C673-CF10-4B05-975D-D3F53922BADC}"/>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20</a:t>
            </a:fld>
            <a:endParaRPr lang="en-US"/>
          </a:p>
        </p:txBody>
      </p:sp>
    </p:spTree>
    <p:extLst>
      <p:ext uri="{BB962C8B-B14F-4D97-AF65-F5344CB8AC3E}">
        <p14:creationId xmlns:p14="http://schemas.microsoft.com/office/powerpoint/2010/main" val="507336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838200" y="365125"/>
            <a:ext cx="10515600" cy="1325563"/>
          </a:xfrm>
        </p:spPr>
        <p:txBody>
          <a:bodyPr>
            <a:normAutofit/>
          </a:bodyPr>
          <a:lstStyle/>
          <a:p>
            <a:r>
              <a:rPr lang="en-US" sz="5400"/>
              <a:t>iClicker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838200" y="1929384"/>
                <a:ext cx="10515600" cy="4251960"/>
              </a:xfrm>
            </p:spPr>
            <p:txBody>
              <a:bodyPr>
                <a:normAutofit/>
              </a:bodyPr>
              <a:lstStyle/>
              <a:p>
                <a:pPr marL="0" indent="0">
                  <a:buNone/>
                </a:pPr>
                <a:r>
                  <a:rPr lang="en-US" sz="2200"/>
                  <a:t>What would be your interpretation if you have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r>
                      <a:rPr lang="en-US" sz="2200" b="0" i="1">
                        <a:latin typeface="Cambria Math" panose="02040503050406030204" pitchFamily="18" charset="0"/>
                      </a:rPr>
                      <m:t>=0.4</m:t>
                    </m:r>
                  </m:oMath>
                </a14:m>
                <a:r>
                  <a:rPr lang="en-US" sz="2200"/>
                  <a:t>?</a:t>
                </a:r>
              </a:p>
              <a:p>
                <a:pPr marL="514350" indent="-514350">
                  <a:buFont typeface="+mj-lt"/>
                  <a:buAutoNum type="alphaUcPeriod"/>
                </a:pPr>
                <a:r>
                  <a:rPr lang="en-US" sz="2200"/>
                  <a:t>40% of the variation in amount of the dependent variable is accounted for by variations in independent </a:t>
                </a:r>
              </a:p>
              <a:p>
                <a:pPr marL="514350" indent="-514350">
                  <a:buFont typeface="+mj-lt"/>
                  <a:buAutoNum type="alphaUcPeriod"/>
                </a:pPr>
                <a:r>
                  <a:rPr lang="en-US" sz="2200"/>
                  <a:t>60% of the variation in the dependent variable is due to other factors not included in the regression model </a:t>
                </a:r>
              </a:p>
              <a:p>
                <a:pPr marL="514350" indent="-514350">
                  <a:buFont typeface="+mj-lt"/>
                  <a:buAutoNum type="alphaUcPeriod"/>
                </a:pPr>
                <a:r>
                  <a:rPr lang="en-US" sz="2200"/>
                  <a:t>Both A and B</a:t>
                </a:r>
              </a:p>
            </p:txBody>
          </p:sp>
        </mc:Choice>
        <mc:Fallback xmlns="">
          <p:sp>
            <p:nvSpPr>
              <p:cNvPr id="3" name="Content Placeholder 2">
                <a:extLst>
                  <a:ext uri="{FF2B5EF4-FFF2-40B4-BE49-F238E27FC236}">
                    <a16:creationId xmlns:a16="http://schemas.microsoft.com/office/drawing/2014/main" id="{0D84E982-12F8-4BAE-9F81-30587EE1162B}"/>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812" t="-1722"/>
                </a:stretch>
              </a:blipFill>
            </p:spPr>
            <p:txBody>
              <a:bodyPr/>
              <a:lstStyle/>
              <a:p>
                <a:r>
                  <a:rPr lang="en-US">
                    <a:noFill/>
                  </a:rPr>
                  <a:t> </a:t>
                </a:r>
              </a:p>
            </p:txBody>
          </p:sp>
        </mc:Fallback>
      </mc:AlternateContent>
    </p:spTree>
    <p:extLst>
      <p:ext uri="{BB962C8B-B14F-4D97-AF65-F5344CB8AC3E}">
        <p14:creationId xmlns:p14="http://schemas.microsoft.com/office/powerpoint/2010/main" val="3026458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7BBD8-F37F-45BC-A7BC-69AFBA242602}"/>
              </a:ext>
            </a:extLst>
          </p:cNvPr>
          <p:cNvSpPr>
            <a:spLocks noGrp="1"/>
          </p:cNvSpPr>
          <p:nvPr>
            <p:ph type="title"/>
          </p:nvPr>
        </p:nvSpPr>
        <p:spPr>
          <a:xfrm>
            <a:off x="838200" y="365125"/>
            <a:ext cx="10515600" cy="1325563"/>
          </a:xfrm>
        </p:spPr>
        <p:txBody>
          <a:bodyPr>
            <a:normAutofit/>
          </a:bodyPr>
          <a:lstStyle/>
          <a:p>
            <a:r>
              <a:rPr lang="en-US" sz="5400"/>
              <a:t>Multiple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5E27C4-613E-4B50-975E-834B9B716EE3}"/>
              </a:ext>
            </a:extLst>
          </p:cNvPr>
          <p:cNvSpPr>
            <a:spLocks noGrp="1"/>
          </p:cNvSpPr>
          <p:nvPr>
            <p:ph idx="1"/>
          </p:nvPr>
        </p:nvSpPr>
        <p:spPr>
          <a:xfrm>
            <a:off x="838200" y="1929384"/>
            <a:ext cx="10515600" cy="4251960"/>
          </a:xfrm>
        </p:spPr>
        <p:txBody>
          <a:bodyPr>
            <a:normAutofit/>
          </a:bodyPr>
          <a:lstStyle/>
          <a:p>
            <a:r>
              <a:rPr lang="en-US" sz="2200"/>
              <a:t>What kind of variables (based on level of measurement) are eligible for inclusion in a regression model</a:t>
            </a:r>
          </a:p>
          <a:p>
            <a:r>
              <a:rPr lang="en-US" sz="2200"/>
              <a:t>How to create estimates from a multiple regression model</a:t>
            </a:r>
          </a:p>
          <a:p>
            <a:r>
              <a:rPr lang="en-US" sz="2200"/>
              <a:t>How to interpret multiple regression slope coefficients</a:t>
            </a:r>
          </a:p>
          <a:p>
            <a:r>
              <a:rPr lang="en-US" sz="2200"/>
              <a:t>Interpreting intercepts can be a little tricky sometimes—information about intercept interpretation has been provided, but it isn’t always easy to tell when it is or is not meaningful to interpret the intercept, so you won’t be tested on this</a:t>
            </a:r>
          </a:p>
          <a:p>
            <a:r>
              <a:rPr lang="en-US" sz="2200"/>
              <a:t>How to interpret R^2 and “percentage of variation explained” means</a:t>
            </a:r>
          </a:p>
          <a:p>
            <a:endParaRPr lang="en-US" sz="2200"/>
          </a:p>
        </p:txBody>
      </p:sp>
      <p:sp>
        <p:nvSpPr>
          <p:cNvPr id="4" name="Footer Placeholder 3">
            <a:extLst>
              <a:ext uri="{FF2B5EF4-FFF2-40B4-BE49-F238E27FC236}">
                <a16:creationId xmlns:a16="http://schemas.microsoft.com/office/drawing/2014/main" id="{4587F4FF-020D-43D7-9C9D-F71D44D9A58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F2F05B5D-EE4A-4E54-8AD2-3CF6EB8BFAC4}"/>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22</a:t>
            </a:fld>
            <a:endParaRPr lang="en-US"/>
          </a:p>
        </p:txBody>
      </p:sp>
    </p:spTree>
    <p:extLst>
      <p:ext uri="{BB962C8B-B14F-4D97-AF65-F5344CB8AC3E}">
        <p14:creationId xmlns:p14="http://schemas.microsoft.com/office/powerpoint/2010/main" val="3533767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C5A68-3D4F-41F0-B846-BF0C72EC2410}"/>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7" name="Picture 6" descr="Question mark on green pastel background">
            <a:extLst>
              <a:ext uri="{FF2B5EF4-FFF2-40B4-BE49-F238E27FC236}">
                <a16:creationId xmlns:a16="http://schemas.microsoft.com/office/drawing/2014/main" id="{546152FE-CA43-46C7-8E37-36EDCACB18A8}"/>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E80E34-1510-4468-BF98-28AC62D722D4}"/>
                  </a:ext>
                </a:extLst>
              </p:cNvPr>
              <p:cNvSpPr>
                <a:spLocks noGrp="1"/>
              </p:cNvSpPr>
              <p:nvPr>
                <p:ph idx="1"/>
              </p:nvPr>
            </p:nvSpPr>
            <p:spPr>
              <a:xfrm>
                <a:off x="5297762" y="2706624"/>
                <a:ext cx="6251110" cy="3483864"/>
              </a:xfrm>
            </p:spPr>
            <p:txBody>
              <a:bodyPr>
                <a:normAutofit/>
              </a:bodyPr>
              <a:lstStyle/>
              <a:p>
                <a:pPr marL="0" indent="0">
                  <a:buNone/>
                </a:pPr>
                <a:r>
                  <a:rPr lang="en-US" sz="2200"/>
                  <a:t>What happen when you add more independent (exploratory) variables into a regression model?</a:t>
                </a:r>
              </a:p>
              <a:p>
                <a:pPr marL="514350" indent="-514350">
                  <a:buFont typeface="+mj-lt"/>
                  <a:buAutoNum type="alphaUcPeriod"/>
                </a:pPr>
                <a:r>
                  <a:rPr lang="en-US" sz="2200"/>
                  <a:t>Increase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Decrease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Constant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p:txBody>
          </p:sp>
        </mc:Choice>
        <mc:Fallback xmlns="">
          <p:sp>
            <p:nvSpPr>
              <p:cNvPr id="3" name="Content Placeholder 2">
                <a:extLst>
                  <a:ext uri="{FF2B5EF4-FFF2-40B4-BE49-F238E27FC236}">
                    <a16:creationId xmlns:a16="http://schemas.microsoft.com/office/drawing/2014/main" id="{CAE80E34-1510-4468-BF98-28AC62D722D4}"/>
                  </a:ext>
                </a:extLst>
              </p:cNvPr>
              <p:cNvSpPr>
                <a:spLocks noGrp="1" noRot="1" noChangeAspect="1" noMove="1" noResize="1" noEditPoints="1" noAdjustHandles="1" noChangeArrowheads="1" noChangeShapeType="1" noTextEdit="1"/>
              </p:cNvSpPr>
              <p:nvPr>
                <p:ph idx="1"/>
              </p:nvPr>
            </p:nvSpPr>
            <p:spPr>
              <a:xfrm>
                <a:off x="5297762" y="2706624"/>
                <a:ext cx="6251110" cy="3483864"/>
              </a:xfrm>
              <a:blipFill>
                <a:blip r:embed="rId3"/>
                <a:stretch>
                  <a:fillRect l="-1267" t="-22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CDFF294-B3BE-47A6-BA04-616905313231}"/>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C07B6458-99E4-4C14-83CD-6FA1F050F13D}"/>
              </a:ext>
            </a:extLst>
          </p:cNvPr>
          <p:cNvSpPr>
            <a:spLocks noGrp="1"/>
          </p:cNvSpPr>
          <p:nvPr>
            <p:ph type="sldNum" sz="quarter" idx="12"/>
          </p:nvPr>
        </p:nvSpPr>
        <p:spPr>
          <a:xfrm>
            <a:off x="10052978" y="6356350"/>
            <a:ext cx="1300821" cy="365125"/>
          </a:xfrm>
        </p:spPr>
        <p:txBody>
          <a:bodyPr>
            <a:normAutofit/>
          </a:bodyPr>
          <a:lstStyle/>
          <a:p>
            <a:pPr>
              <a:spcAft>
                <a:spcPts val="600"/>
              </a:spcAft>
            </a:pPr>
            <a:fld id="{A6AF1B4E-90EC-4A51-B6E5-B702C054ECB0}" type="slidenum">
              <a:rPr lang="en-US" smtClean="0"/>
              <a:pPr>
                <a:spcAft>
                  <a:spcPts val="600"/>
                </a:spcAft>
              </a:pPr>
              <a:t>23</a:t>
            </a:fld>
            <a:endParaRPr lang="en-US"/>
          </a:p>
        </p:txBody>
      </p:sp>
    </p:spTree>
    <p:extLst>
      <p:ext uri="{BB962C8B-B14F-4D97-AF65-F5344CB8AC3E}">
        <p14:creationId xmlns:p14="http://schemas.microsoft.com/office/powerpoint/2010/main" val="241750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4333D-7F09-433E-8720-513BEE7BC1C0}"/>
              </a:ext>
            </a:extLst>
          </p:cNvPr>
          <p:cNvSpPr>
            <a:spLocks noGrp="1"/>
          </p:cNvSpPr>
          <p:nvPr>
            <p:ph type="title"/>
          </p:nvPr>
        </p:nvSpPr>
        <p:spPr>
          <a:xfrm>
            <a:off x="841248" y="548640"/>
            <a:ext cx="3600860" cy="5431536"/>
          </a:xfrm>
        </p:spPr>
        <p:txBody>
          <a:bodyPr>
            <a:normAutofit/>
          </a:bodyPr>
          <a:lstStyle/>
          <a:p>
            <a:r>
              <a:rPr lang="en-US" sz="5400"/>
              <a:t>What you get out of this class</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0DCB32-F70C-4756-856F-AF3ABA94189A}"/>
              </a:ext>
            </a:extLst>
          </p:cNvPr>
          <p:cNvSpPr>
            <a:spLocks noGrp="1"/>
          </p:cNvSpPr>
          <p:nvPr>
            <p:ph idx="1"/>
          </p:nvPr>
        </p:nvSpPr>
        <p:spPr>
          <a:xfrm>
            <a:off x="5126418" y="552091"/>
            <a:ext cx="6224335" cy="5431536"/>
          </a:xfrm>
        </p:spPr>
        <p:txBody>
          <a:bodyPr anchor="ctr">
            <a:normAutofit/>
          </a:bodyPr>
          <a:lstStyle/>
          <a:p>
            <a:r>
              <a:rPr lang="en-US" sz="2200" dirty="0"/>
              <a:t>Correlation is not causation </a:t>
            </a:r>
          </a:p>
          <a:p>
            <a:r>
              <a:rPr lang="en-US" sz="2200" dirty="0"/>
              <a:t>The difference between constructs and variables </a:t>
            </a:r>
          </a:p>
          <a:p>
            <a:r>
              <a:rPr lang="en-US" sz="2200" dirty="0"/>
              <a:t>Descriptive, Correlation, Regression Analysis</a:t>
            </a:r>
          </a:p>
          <a:p>
            <a:r>
              <a:rPr lang="en-US" sz="2200" dirty="0"/>
              <a:t>F-test, independent t-test </a:t>
            </a:r>
          </a:p>
          <a:p>
            <a:r>
              <a:rPr lang="en-US" sz="2200" dirty="0"/>
              <a:t>Bar plot, scatterplot, box plot</a:t>
            </a:r>
          </a:p>
        </p:txBody>
      </p:sp>
      <p:sp>
        <p:nvSpPr>
          <p:cNvPr id="4" name="Footer Placeholder 3">
            <a:extLst>
              <a:ext uri="{FF2B5EF4-FFF2-40B4-BE49-F238E27FC236}">
                <a16:creationId xmlns:a16="http://schemas.microsoft.com/office/drawing/2014/main" id="{371346CD-B61D-4AA1-AE90-D1C53F87178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1FE8E7A6-B29B-4B97-9945-CB5B5684C92A}"/>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24</a:t>
            </a:fld>
            <a:endParaRPr lang="en-US"/>
          </a:p>
        </p:txBody>
      </p:sp>
    </p:spTree>
    <p:extLst>
      <p:ext uri="{BB962C8B-B14F-4D97-AF65-F5344CB8AC3E}">
        <p14:creationId xmlns:p14="http://schemas.microsoft.com/office/powerpoint/2010/main" val="221221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6699-88F1-47CD-9ACB-9CAE384D277B}"/>
              </a:ext>
            </a:extLst>
          </p:cNvPr>
          <p:cNvSpPr>
            <a:spLocks noGrp="1"/>
          </p:cNvSpPr>
          <p:nvPr>
            <p:ph type="title"/>
          </p:nvPr>
        </p:nvSpPr>
        <p:spPr>
          <a:xfrm>
            <a:off x="4965430" y="629268"/>
            <a:ext cx="6586491" cy="1286160"/>
          </a:xfrm>
        </p:spPr>
        <p:txBody>
          <a:bodyPr anchor="b">
            <a:normAutofit/>
          </a:bodyPr>
          <a:lstStyle/>
          <a:p>
            <a:r>
              <a:rPr lang="en-US" dirty="0"/>
              <a:t>Recap</a:t>
            </a:r>
          </a:p>
        </p:txBody>
      </p:sp>
      <p:sp>
        <p:nvSpPr>
          <p:cNvPr id="3" name="Content Placeholder 2">
            <a:extLst>
              <a:ext uri="{FF2B5EF4-FFF2-40B4-BE49-F238E27FC236}">
                <a16:creationId xmlns:a16="http://schemas.microsoft.com/office/drawing/2014/main" id="{A8E113C2-2554-430F-9D05-419920B79E46}"/>
              </a:ext>
            </a:extLst>
          </p:cNvPr>
          <p:cNvSpPr>
            <a:spLocks noGrp="1"/>
          </p:cNvSpPr>
          <p:nvPr>
            <p:ph idx="1"/>
          </p:nvPr>
        </p:nvSpPr>
        <p:spPr>
          <a:xfrm>
            <a:off x="4965431" y="2438400"/>
            <a:ext cx="6586489" cy="3785419"/>
          </a:xfrm>
        </p:spPr>
        <p:txBody>
          <a:bodyPr>
            <a:normAutofit/>
          </a:bodyPr>
          <a:lstStyle/>
          <a:p>
            <a:r>
              <a:rPr lang="en-US" sz="2000"/>
              <a:t>Second Exam </a:t>
            </a:r>
          </a:p>
          <a:p>
            <a:r>
              <a:rPr lang="en-US" sz="2000"/>
              <a:t>Written Project Report</a:t>
            </a:r>
          </a:p>
          <a:p>
            <a:r>
              <a:rPr lang="en-US" sz="2000"/>
              <a:t>Final Peer Evaluation</a:t>
            </a:r>
          </a:p>
        </p:txBody>
      </p:sp>
      <p:pic>
        <p:nvPicPr>
          <p:cNvPr id="7" name="Picture 6" descr="Glasses on top of a book">
            <a:extLst>
              <a:ext uri="{FF2B5EF4-FFF2-40B4-BE49-F238E27FC236}">
                <a16:creationId xmlns:a16="http://schemas.microsoft.com/office/drawing/2014/main" id="{9C08443A-A868-4BF5-8655-3753E6AEFDEC}"/>
              </a:ext>
            </a:extLst>
          </p:cNvPr>
          <p:cNvPicPr>
            <a:picLocks noChangeAspect="1"/>
          </p:cNvPicPr>
          <p:nvPr/>
        </p:nvPicPr>
        <p:blipFill rotWithShape="1">
          <a:blip r:embed="rId2"/>
          <a:srcRect l="14943" r="40275"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E9E5B"/>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3CCAF5A-2732-475B-AFAE-FCCD334E6306}"/>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8D8FEC6D-58E9-42F6-9315-51594E39B028}"/>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25</a:t>
            </a:fld>
            <a:endParaRPr lang="en-US"/>
          </a:p>
        </p:txBody>
      </p:sp>
    </p:spTree>
    <p:extLst>
      <p:ext uri="{BB962C8B-B14F-4D97-AF65-F5344CB8AC3E}">
        <p14:creationId xmlns:p14="http://schemas.microsoft.com/office/powerpoint/2010/main" val="4109230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E09A9-AADE-4D41-85B4-56D1DE237CC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Thank you</a:t>
            </a:r>
          </a:p>
        </p:txBody>
      </p:sp>
      <p:sp>
        <p:nvSpPr>
          <p:cNvPr id="7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Done Deal GIFs - Get the best GIF on GIPHY">
            <a:extLst>
              <a:ext uri="{FF2B5EF4-FFF2-40B4-BE49-F238E27FC236}">
                <a16:creationId xmlns:a16="http://schemas.microsoft.com/office/drawing/2014/main" id="{548DD883-8BAF-4DA5-9906-20F51ABDE6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254496" y="2866453"/>
            <a:ext cx="5614416" cy="315810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61E7D4D-16F9-4710-BCF6-6E644022F56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E3175B35-CB23-4F9B-8CC9-66E08FD274B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smtClean="0"/>
              <a:pPr>
                <a:spcAft>
                  <a:spcPts val="600"/>
                </a:spcAft>
              </a:pPr>
              <a:t>26</a:t>
            </a:fld>
            <a:endParaRPr lang="en-US"/>
          </a:p>
        </p:txBody>
      </p:sp>
      <p:pic>
        <p:nvPicPr>
          <p:cNvPr id="1034" name="Picture 10" descr="Its Done GIFs - Get the best GIF on GIPHY">
            <a:extLst>
              <a:ext uri="{FF2B5EF4-FFF2-40B4-BE49-F238E27FC236}">
                <a16:creationId xmlns:a16="http://schemas.microsoft.com/office/drawing/2014/main" id="{5B43D1DB-A2F9-447C-BBD8-52BF038EA08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0456" y="2866452"/>
            <a:ext cx="5589853" cy="315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9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7A41-AE8A-446F-8131-3A9B94FE786E}"/>
              </a:ext>
            </a:extLst>
          </p:cNvPr>
          <p:cNvSpPr>
            <a:spLocks noGrp="1"/>
          </p:cNvSpPr>
          <p:nvPr>
            <p:ph type="title"/>
          </p:nvPr>
        </p:nvSpPr>
        <p:spPr>
          <a:xfrm>
            <a:off x="4965430" y="629268"/>
            <a:ext cx="6586491" cy="1286160"/>
          </a:xfrm>
        </p:spPr>
        <p:txBody>
          <a:bodyPr anchor="b">
            <a:normAutofit/>
          </a:bodyPr>
          <a:lstStyle/>
          <a:p>
            <a:r>
              <a:rPr lang="en-US" dirty="0"/>
              <a:t>Poll</a:t>
            </a:r>
          </a:p>
        </p:txBody>
      </p:sp>
      <p:sp>
        <p:nvSpPr>
          <p:cNvPr id="3" name="Content Placeholder 2">
            <a:extLst>
              <a:ext uri="{FF2B5EF4-FFF2-40B4-BE49-F238E27FC236}">
                <a16:creationId xmlns:a16="http://schemas.microsoft.com/office/drawing/2014/main" id="{D080623D-3526-4190-83D5-D8257529337A}"/>
              </a:ext>
            </a:extLst>
          </p:cNvPr>
          <p:cNvSpPr>
            <a:spLocks noGrp="1"/>
          </p:cNvSpPr>
          <p:nvPr>
            <p:ph idx="1"/>
          </p:nvPr>
        </p:nvSpPr>
        <p:spPr>
          <a:xfrm>
            <a:off x="4965431" y="2438400"/>
            <a:ext cx="6586489" cy="3785419"/>
          </a:xfrm>
        </p:spPr>
        <p:txBody>
          <a:bodyPr>
            <a:normAutofit/>
          </a:bodyPr>
          <a:lstStyle/>
          <a:p>
            <a:pPr marL="0" indent="0">
              <a:buNone/>
            </a:pPr>
            <a:r>
              <a:rPr lang="en-US" sz="2000"/>
              <a:t>Do you prefer to have the second exam before the presentation? </a:t>
            </a:r>
          </a:p>
          <a:p>
            <a:pPr marL="514350" indent="-514350">
              <a:buFont typeface="+mj-lt"/>
              <a:buAutoNum type="alphaUcPeriod"/>
            </a:pPr>
            <a:r>
              <a:rPr lang="en-US" sz="2000"/>
              <a:t>I prefer to take the exam first </a:t>
            </a:r>
          </a:p>
          <a:p>
            <a:pPr marL="514350" indent="-514350">
              <a:buFont typeface="+mj-lt"/>
              <a:buAutoNum type="alphaUcPeriod"/>
            </a:pPr>
            <a:r>
              <a:rPr lang="en-US" sz="2000"/>
              <a:t>I prefer to present first </a:t>
            </a:r>
          </a:p>
          <a:p>
            <a:pPr marL="514350" indent="-514350">
              <a:buFont typeface="+mj-lt"/>
              <a:buAutoNum type="alphaUcPeriod"/>
            </a:pPr>
            <a:r>
              <a:rPr lang="en-US" sz="2000"/>
              <a:t>I have no preference </a:t>
            </a:r>
          </a:p>
        </p:txBody>
      </p:sp>
      <p:pic>
        <p:nvPicPr>
          <p:cNvPr id="7" name="Picture 6" descr="Desks in empty classroom">
            <a:extLst>
              <a:ext uri="{FF2B5EF4-FFF2-40B4-BE49-F238E27FC236}">
                <a16:creationId xmlns:a16="http://schemas.microsoft.com/office/drawing/2014/main" id="{41D43807-29B1-4A52-91AB-3F725DC6F0E1}"/>
              </a:ext>
            </a:extLst>
          </p:cNvPr>
          <p:cNvPicPr>
            <a:picLocks noChangeAspect="1"/>
          </p:cNvPicPr>
          <p:nvPr/>
        </p:nvPicPr>
        <p:blipFill rotWithShape="1">
          <a:blip r:embed="rId2"/>
          <a:srcRect l="26340" r="22964"/>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3AB4E"/>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645FA9A-6149-4188-8B26-3971A83FA5B1}"/>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43F3E213-013D-4DF3-BED3-DB3C535A303D}"/>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385820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17171-07AC-40B0-8116-E9876AE5AE0B}"/>
              </a:ext>
            </a:extLst>
          </p:cNvPr>
          <p:cNvSpPr>
            <a:spLocks noGrp="1"/>
          </p:cNvSpPr>
          <p:nvPr>
            <p:ph type="title"/>
          </p:nvPr>
        </p:nvSpPr>
        <p:spPr>
          <a:xfrm>
            <a:off x="630936" y="640080"/>
            <a:ext cx="4818888" cy="1481328"/>
          </a:xfrm>
        </p:spPr>
        <p:txBody>
          <a:bodyPr anchor="b">
            <a:normAutofit/>
          </a:bodyPr>
          <a:lstStyle/>
          <a:p>
            <a:r>
              <a:rPr lang="en-US" sz="5000"/>
              <a:t>Measures of Central Tendency</a:t>
            </a:r>
          </a:p>
        </p:txBody>
      </p:sp>
      <p:sp>
        <p:nvSpPr>
          <p:cNvPr id="7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319C3-D8FF-463F-9422-CA2A75FBF72A}"/>
              </a:ext>
            </a:extLst>
          </p:cNvPr>
          <p:cNvSpPr>
            <a:spLocks noGrp="1"/>
          </p:cNvSpPr>
          <p:nvPr>
            <p:ph idx="1"/>
          </p:nvPr>
        </p:nvSpPr>
        <p:spPr>
          <a:xfrm>
            <a:off x="630936" y="2660904"/>
            <a:ext cx="4818888" cy="3547872"/>
          </a:xfrm>
        </p:spPr>
        <p:txBody>
          <a:bodyPr anchor="t">
            <a:normAutofit/>
          </a:bodyPr>
          <a:lstStyle/>
          <a:p>
            <a:r>
              <a:rPr lang="en-US" sz="2000" b="1" dirty="0"/>
              <a:t>Average</a:t>
            </a:r>
            <a:r>
              <a:rPr lang="en-US" sz="2000" dirty="0"/>
              <a:t> (Arithmetic mean): the average value characterizing a set of numbers </a:t>
            </a:r>
          </a:p>
          <a:p>
            <a:r>
              <a:rPr lang="en-US" sz="2000" b="1" dirty="0"/>
              <a:t>Mode</a:t>
            </a:r>
            <a:r>
              <a:rPr lang="en-US" sz="2000" dirty="0"/>
              <a:t>: The value in a string of numbers that occurs most often </a:t>
            </a:r>
          </a:p>
          <a:p>
            <a:r>
              <a:rPr lang="en-US" sz="2000" b="1" dirty="0"/>
              <a:t>Median</a:t>
            </a:r>
            <a:r>
              <a:rPr lang="en-US" sz="2000" dirty="0"/>
              <a:t>: the value whose occurrence lies in the middle of a set of order values </a:t>
            </a:r>
          </a:p>
          <a:p>
            <a:r>
              <a:rPr lang="en-US" sz="2000" b="1" dirty="0"/>
              <a:t>Geometric</a:t>
            </a:r>
            <a:r>
              <a:rPr lang="en-US" sz="2000" dirty="0"/>
              <a:t> </a:t>
            </a:r>
            <a:r>
              <a:rPr lang="en-US" sz="2000" b="1" dirty="0"/>
              <a:t>mean</a:t>
            </a:r>
            <a:r>
              <a:rPr lang="en-US" sz="2000" dirty="0"/>
              <a:t>: the central number in a geometric progression (n-</a:t>
            </a:r>
            <a:r>
              <a:rPr lang="en-US" sz="2000" dirty="0" err="1"/>
              <a:t>th</a:t>
            </a:r>
            <a:r>
              <a:rPr lang="en-US" sz="2000" dirty="0"/>
              <a:t> root of a product of n numbers) such as interest rate, human population. </a:t>
            </a:r>
          </a:p>
        </p:txBody>
      </p:sp>
      <p:pic>
        <p:nvPicPr>
          <p:cNvPr id="3074" name="Picture 2" descr="Anna J. Egalite on Twitter: &amp;quot;In my intro stats class today, I told students  the median is a ”resistant” measure of a distribution&amp;#39;s center &amp;amp; is often  preferred to the mean in">
            <a:extLst>
              <a:ext uri="{FF2B5EF4-FFF2-40B4-BE49-F238E27FC236}">
                <a16:creationId xmlns:a16="http://schemas.microsoft.com/office/drawing/2014/main" id="{3537DB49-C001-43B6-B454-2629A59A34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99" b="1"/>
          <a:stretch/>
        </p:blipFill>
        <p:spPr bwMode="auto">
          <a:xfrm>
            <a:off x="6099048" y="1493184"/>
            <a:ext cx="5458968" cy="387163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D3482B5-E3F4-438D-B9C8-2F974ECF7C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8A2FB1A-47F8-48D8-B2FD-BA2D430B9A7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4</a:t>
            </a:fld>
            <a:endParaRPr lang="en-US"/>
          </a:p>
        </p:txBody>
      </p:sp>
    </p:spTree>
    <p:extLst>
      <p:ext uri="{BB962C8B-B14F-4D97-AF65-F5344CB8AC3E}">
        <p14:creationId xmlns:p14="http://schemas.microsoft.com/office/powerpoint/2010/main" val="390411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dirty="0"/>
              <a:t>Level of Measurement</a:t>
            </a:r>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 </a:t>
                      </a:r>
                    </a:p>
                    <a:p>
                      <a:r>
                        <a:rPr lang="en-US" sz="2800" dirty="0"/>
                        <a:t>two-way Chi-squared</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5</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4376-51F1-4E57-96F0-75FD519BA71B}"/>
              </a:ext>
            </a:extLst>
          </p:cNvPr>
          <p:cNvSpPr>
            <a:spLocks noGrp="1"/>
          </p:cNvSpPr>
          <p:nvPr>
            <p:ph type="title"/>
          </p:nvPr>
        </p:nvSpPr>
        <p:spPr>
          <a:xfrm>
            <a:off x="630936" y="639520"/>
            <a:ext cx="3429000" cy="1719072"/>
          </a:xfrm>
        </p:spPr>
        <p:txBody>
          <a:bodyPr anchor="b">
            <a:normAutofit/>
          </a:bodyPr>
          <a:lstStyle/>
          <a:p>
            <a:r>
              <a:rPr lang="en-US" sz="5400"/>
              <a:t>Statistical Inference</a:t>
            </a:r>
          </a:p>
        </p:txBody>
      </p:sp>
      <p:sp>
        <p:nvSpPr>
          <p:cNvPr id="3" name="Content Placeholder 2">
            <a:extLst>
              <a:ext uri="{FF2B5EF4-FFF2-40B4-BE49-F238E27FC236}">
                <a16:creationId xmlns:a16="http://schemas.microsoft.com/office/drawing/2014/main" id="{D7476925-E36C-4A00-9201-65BF7DCAC468}"/>
              </a:ext>
            </a:extLst>
          </p:cNvPr>
          <p:cNvSpPr>
            <a:spLocks noGrp="1"/>
          </p:cNvSpPr>
          <p:nvPr>
            <p:ph idx="1"/>
          </p:nvPr>
        </p:nvSpPr>
        <p:spPr>
          <a:xfrm>
            <a:off x="630936" y="2807208"/>
            <a:ext cx="3429000" cy="3410712"/>
          </a:xfrm>
        </p:spPr>
        <p:txBody>
          <a:bodyPr anchor="t">
            <a:normAutofit/>
          </a:bodyPr>
          <a:lstStyle/>
          <a:p>
            <a:pPr marL="0" indent="0">
              <a:buNone/>
            </a:pPr>
            <a:r>
              <a:rPr lang="en-US" sz="2200"/>
              <a:t>A set of procedures in which the sample size and sample statistics (e.g., sample average and sample standard deviation) are used to make estimates of population parameters</a:t>
            </a:r>
          </a:p>
        </p:txBody>
      </p:sp>
      <p:pic>
        <p:nvPicPr>
          <p:cNvPr id="5" name="Picture 4" descr="Diagram&#10;&#10;Description automatically generated">
            <a:extLst>
              <a:ext uri="{FF2B5EF4-FFF2-40B4-BE49-F238E27FC236}">
                <a16:creationId xmlns:a16="http://schemas.microsoft.com/office/drawing/2014/main" id="{BFAC24DC-0B26-41CE-B223-23CA8BDBD4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349255"/>
            <a:ext cx="6903720" cy="4159490"/>
          </a:xfrm>
          <a:prstGeom prst="rect">
            <a:avLst/>
          </a:prstGeom>
        </p:spPr>
      </p:pic>
    </p:spTree>
    <p:extLst>
      <p:ext uri="{BB962C8B-B14F-4D97-AF65-F5344CB8AC3E}">
        <p14:creationId xmlns:p14="http://schemas.microsoft.com/office/powerpoint/2010/main" val="323700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415F-DA5A-41C7-B958-506F35C97E55}"/>
              </a:ext>
            </a:extLst>
          </p:cNvPr>
          <p:cNvSpPr>
            <a:spLocks noGrp="1"/>
          </p:cNvSpPr>
          <p:nvPr>
            <p:ph type="title"/>
          </p:nvPr>
        </p:nvSpPr>
        <p:spPr>
          <a:xfrm>
            <a:off x="524741" y="620392"/>
            <a:ext cx="3808268" cy="2282465"/>
          </a:xfrm>
        </p:spPr>
        <p:txBody>
          <a:bodyPr>
            <a:normAutofit/>
          </a:bodyPr>
          <a:lstStyle/>
          <a:p>
            <a:r>
              <a:rPr lang="en-US" sz="6000" dirty="0">
                <a:solidFill>
                  <a:schemeClr val="accent5"/>
                </a:solidFill>
              </a:rPr>
              <a:t>Parameter Estimation</a:t>
            </a:r>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extLst>
                  <p:ext uri="{D42A27DB-BD31-4B8C-83A1-F6EECF244321}">
                    <p14:modId xmlns:p14="http://schemas.microsoft.com/office/powerpoint/2010/main" val="74468290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10" name="Group 9">
            <a:extLst>
              <a:ext uri="{FF2B5EF4-FFF2-40B4-BE49-F238E27FC236}">
                <a16:creationId xmlns:a16="http://schemas.microsoft.com/office/drawing/2014/main" id="{8D76F03A-AA20-4296-BA49-2AB75401A631}"/>
              </a:ext>
            </a:extLst>
          </p:cNvPr>
          <p:cNvGrpSpPr/>
          <p:nvPr/>
        </p:nvGrpSpPr>
        <p:grpSpPr>
          <a:xfrm>
            <a:off x="673875" y="3372736"/>
            <a:ext cx="3510000" cy="2262260"/>
            <a:chOff x="-235458" y="424829"/>
            <a:chExt cx="3510000" cy="2262260"/>
          </a:xfrm>
        </p:grpSpPr>
        <p:pic>
          <p:nvPicPr>
            <p:cNvPr id="8" name="Picture 7" descr="Table&#10;&#10;Description automatically generated">
              <a:extLst>
                <a:ext uri="{FF2B5EF4-FFF2-40B4-BE49-F238E27FC236}">
                  <a16:creationId xmlns:a16="http://schemas.microsoft.com/office/drawing/2014/main" id="{07C1BCA1-36D3-4F4B-8B13-F9560391EE3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35458" y="424829"/>
              <a:ext cx="3510000" cy="2031428"/>
            </a:xfrm>
            <a:prstGeom prst="rect">
              <a:avLst/>
            </a:prstGeom>
          </p:spPr>
        </p:pic>
        <p:sp>
          <p:nvSpPr>
            <p:cNvPr id="9" name="TextBox 8">
              <a:extLst>
                <a:ext uri="{FF2B5EF4-FFF2-40B4-BE49-F238E27FC236}">
                  <a16:creationId xmlns:a16="http://schemas.microsoft.com/office/drawing/2014/main" id="{DBFBE8C5-3D42-4F15-9F2D-41F2CC3B2117}"/>
                </a:ext>
              </a:extLst>
            </p:cNvPr>
            <p:cNvSpPr txBox="1"/>
            <p:nvPr/>
          </p:nvSpPr>
          <p:spPr>
            <a:xfrm>
              <a:off x="-235458" y="2456257"/>
              <a:ext cx="3510000" cy="230832"/>
            </a:xfrm>
            <a:prstGeom prst="rect">
              <a:avLst/>
            </a:prstGeom>
            <a:noFill/>
          </p:spPr>
          <p:txBody>
            <a:bodyPr wrap="square" rtlCol="0">
              <a:spAutoFit/>
            </a:bodyPr>
            <a:lstStyle/>
            <a:p>
              <a:r>
                <a:rPr lang="en-US" sz="900">
                  <a:hlinkClick r:id="rId13" tooltip="https://courses.lumenlearning.com/wmopen-concepts-statistics/chapter/estimate-the-difference-between-population-proportions-3-of-3/"/>
                </a:rPr>
                <a:t>This Photo</a:t>
              </a:r>
              <a:r>
                <a:rPr lang="en-US" sz="900"/>
                <a:t> by Unknown Author is licensed under </a:t>
              </a:r>
              <a:r>
                <a:rPr lang="en-US" sz="900">
                  <a:hlinkClick r:id="rId14" tooltip="https://creativecommons.org/licenses/by/3.0/"/>
                </a:rPr>
                <a:t>CC BY</a:t>
              </a:r>
              <a:endParaRPr lang="en-US" sz="900"/>
            </a:p>
          </p:txBody>
        </p:sp>
      </p:grpSp>
    </p:spTree>
    <p:extLst>
      <p:ext uri="{BB962C8B-B14F-4D97-AF65-F5344CB8AC3E}">
        <p14:creationId xmlns:p14="http://schemas.microsoft.com/office/powerpoint/2010/main" val="202294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7132AF-864A-4DAF-BF38-3CB4773A773C}"/>
              </a:ext>
            </a:extLst>
          </p:cNvPr>
          <p:cNvSpPr>
            <a:spLocks noGrp="1"/>
          </p:cNvSpPr>
          <p:nvPr>
            <p:ph type="title"/>
          </p:nvPr>
        </p:nvSpPr>
        <p:spPr>
          <a:xfrm>
            <a:off x="838200" y="365125"/>
            <a:ext cx="10515600" cy="1325563"/>
          </a:xfrm>
        </p:spPr>
        <p:txBody>
          <a:bodyPr>
            <a:normAutofit/>
          </a:bodyPr>
          <a:lstStyle/>
          <a:p>
            <a:r>
              <a:rPr lang="en-US" sz="5400" dirty="0"/>
              <a:t>Practice Question 1</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BB5522-8461-4788-98DB-3D616151A95C}"/>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Clr>
                <a:schemeClr val="dk1"/>
              </a:buClr>
              <a:buSzPts val="2800"/>
              <a:buNone/>
            </a:pPr>
            <a:r>
              <a:rPr lang="en-US" sz="2200" b="0" dirty="0">
                <a:latin typeface="Arial"/>
                <a:ea typeface="Arial"/>
                <a:cs typeface="Arial"/>
                <a:sym typeface="Arial"/>
              </a:rPr>
              <a:t>Those who dine out on Wednesday’s, spend on an average $45.2, SD = 20, n = 500, </a:t>
            </a:r>
            <a:r>
              <a:rPr lang="en-US" sz="2200" dirty="0"/>
              <a:t>95% confidence (t = 1.96)</a:t>
            </a:r>
            <a:endParaRPr lang="en-US" sz="2200" b="0" dirty="0">
              <a:latin typeface="Arial"/>
              <a:ea typeface="Arial"/>
              <a:cs typeface="Arial"/>
              <a:sym typeface="Arial"/>
            </a:endParaRPr>
          </a:p>
        </p:txBody>
      </p:sp>
    </p:spTree>
    <p:extLst>
      <p:ext uri="{BB962C8B-B14F-4D97-AF65-F5344CB8AC3E}">
        <p14:creationId xmlns:p14="http://schemas.microsoft.com/office/powerpoint/2010/main" val="42931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9F2824-9EDD-4C19-A0CD-530930C11E21}"/>
              </a:ext>
            </a:extLst>
          </p:cNvPr>
          <p:cNvSpPr>
            <a:spLocks noGrp="1"/>
          </p:cNvSpPr>
          <p:nvPr>
            <p:ph type="title"/>
          </p:nvPr>
        </p:nvSpPr>
        <p:spPr>
          <a:xfrm>
            <a:off x="838200" y="365125"/>
            <a:ext cx="10515600" cy="1325563"/>
          </a:xfrm>
        </p:spPr>
        <p:txBody>
          <a:bodyPr>
            <a:normAutofit/>
          </a:bodyPr>
          <a:lstStyle/>
          <a:p>
            <a:r>
              <a:rPr lang="en-US" sz="5400"/>
              <a:t>Answers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6D58A7-8EF1-4965-9010-0061E3C7FE11}"/>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dirty="0">
                <a:latin typeface="Arial"/>
                <a:ea typeface="Arial"/>
                <a:cs typeface="Arial"/>
                <a:sym typeface="Arial"/>
              </a:rPr>
              <a:t>Compute Confidence Intervals</a:t>
            </a:r>
            <a:endParaRPr lang="en-US" sz="2200" dirty="0"/>
          </a:p>
          <a:p>
            <a:pPr marL="0" marR="0" lvl="0" indent="0" rtl="0">
              <a:spcBef>
                <a:spcPts val="0"/>
              </a:spcBef>
              <a:spcAft>
                <a:spcPts val="600"/>
              </a:spcAft>
              <a:buNone/>
            </a:pPr>
            <a:endParaRPr lang="en-US" sz="2200" dirty="0"/>
          </a:p>
          <a:p>
            <a:pPr marL="0" marR="0" lvl="0" indent="0" rtl="0">
              <a:spcBef>
                <a:spcPts val="0"/>
              </a:spcBef>
              <a:spcAft>
                <a:spcPts val="600"/>
              </a:spcAft>
              <a:buNone/>
            </a:pPr>
            <a:r>
              <a:rPr lang="en-US" sz="2200" b="0" dirty="0">
                <a:latin typeface="Arial"/>
                <a:ea typeface="Arial"/>
                <a:cs typeface="Arial"/>
                <a:sym typeface="Arial"/>
              </a:rPr>
              <a:t>Mean = 45.2, SD = 20, n = 500  </a:t>
            </a:r>
            <a:endParaRPr lang="en-US" sz="2200" dirty="0"/>
          </a:p>
          <a:p>
            <a:pPr marL="0" marR="0" lvl="0" indent="0" rtl="0">
              <a:spcBef>
                <a:spcPts val="0"/>
              </a:spcBef>
              <a:spcAft>
                <a:spcPts val="600"/>
              </a:spcAft>
              <a:buNone/>
            </a:pPr>
            <a:r>
              <a:rPr lang="en-US" sz="2200" b="0" dirty="0">
                <a:latin typeface="Arial"/>
                <a:ea typeface="Arial"/>
                <a:cs typeface="Arial"/>
                <a:sym typeface="Arial"/>
              </a:rPr>
              <a:t>[45.2 +/- 1.96*20/SQRT(500)]</a:t>
            </a:r>
          </a:p>
          <a:p>
            <a:pPr marL="0" lvl="0" indent="0" rtl="0">
              <a:spcBef>
                <a:spcPts val="0"/>
              </a:spcBef>
              <a:spcAft>
                <a:spcPts val="600"/>
              </a:spcAft>
              <a:buNone/>
            </a:pPr>
            <a:r>
              <a:rPr lang="en-US" sz="2200" dirty="0"/>
              <a:t>$43.45 - $46.95</a:t>
            </a:r>
          </a:p>
          <a:p>
            <a:pPr marL="0" lvl="0" indent="0" rtl="0">
              <a:spcBef>
                <a:spcPts val="0"/>
              </a:spcBef>
              <a:spcAft>
                <a:spcPts val="600"/>
              </a:spcAft>
              <a:buClr>
                <a:schemeClr val="dk1"/>
              </a:buClr>
              <a:buFont typeface="Arial"/>
              <a:buNone/>
            </a:pPr>
            <a:endParaRPr lang="en-US" sz="2200" dirty="0"/>
          </a:p>
          <a:p>
            <a:pPr marL="0" lvl="0" indent="0" rtl="0">
              <a:spcBef>
                <a:spcPts val="0"/>
              </a:spcBef>
              <a:spcAft>
                <a:spcPts val="600"/>
              </a:spcAft>
              <a:buClr>
                <a:schemeClr val="dk1"/>
              </a:buClr>
              <a:buFont typeface="Arial"/>
              <a:buNone/>
            </a:pPr>
            <a:r>
              <a:rPr lang="en-US" sz="2200" dirty="0"/>
              <a:t>Conclusion:</a:t>
            </a:r>
          </a:p>
          <a:p>
            <a:pPr marL="0" marR="0" lvl="0" indent="0" rtl="0">
              <a:spcBef>
                <a:spcPts val="0"/>
              </a:spcBef>
              <a:spcAft>
                <a:spcPts val="600"/>
              </a:spcAft>
              <a:buNone/>
            </a:pPr>
            <a:r>
              <a:rPr lang="en-US" sz="2200" dirty="0"/>
              <a:t>We are 95% confident that in population the people who dine out on Wednesday spend between $43.45 to $46.95</a:t>
            </a:r>
          </a:p>
        </p:txBody>
      </p:sp>
    </p:spTree>
    <p:extLst>
      <p:ext uri="{BB962C8B-B14F-4D97-AF65-F5344CB8AC3E}">
        <p14:creationId xmlns:p14="http://schemas.microsoft.com/office/powerpoint/2010/main" val="2967654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2277</TotalTime>
  <Words>2231</Words>
  <Application>Microsoft Office PowerPoint</Application>
  <PresentationFormat>Widescreen</PresentationFormat>
  <Paragraphs>291</Paragraphs>
  <Slides>26</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Cambria</vt:lpstr>
      <vt:lpstr>Cambria Math</vt:lpstr>
      <vt:lpstr>Franklin Gothic Book</vt:lpstr>
      <vt:lpstr>New York</vt:lpstr>
      <vt:lpstr>Symbol</vt:lpstr>
      <vt:lpstr>Times New Roman</vt:lpstr>
      <vt:lpstr>Office Theme</vt:lpstr>
      <vt:lpstr>1_Office Theme</vt:lpstr>
      <vt:lpstr>Review for Second Exam</vt:lpstr>
      <vt:lpstr>Second Exam</vt:lpstr>
      <vt:lpstr>Poll</vt:lpstr>
      <vt:lpstr>Measures of Central Tendency</vt:lpstr>
      <vt:lpstr>Level of Measurement</vt:lpstr>
      <vt:lpstr>Statistical Inference</vt:lpstr>
      <vt:lpstr>Parameter Estimation</vt:lpstr>
      <vt:lpstr>Practice Question 1</vt:lpstr>
      <vt:lpstr>Answers</vt:lpstr>
      <vt:lpstr>Practice Quesiton 2</vt:lpstr>
      <vt:lpstr>Answer</vt:lpstr>
      <vt:lpstr>Independent t-test</vt:lpstr>
      <vt:lpstr>iClicker</vt:lpstr>
      <vt:lpstr>F-test for 2 Variances</vt:lpstr>
      <vt:lpstr>iClicker</vt:lpstr>
      <vt:lpstr>Two-sample independent t-test</vt:lpstr>
      <vt:lpstr>Correlation visualization</vt:lpstr>
      <vt:lpstr>Correlation</vt:lpstr>
      <vt:lpstr>iClicker</vt:lpstr>
      <vt:lpstr>Simple Regression</vt:lpstr>
      <vt:lpstr>iClicker</vt:lpstr>
      <vt:lpstr>Multiple Regression</vt:lpstr>
      <vt:lpstr>iClicker Question</vt:lpstr>
      <vt:lpstr>What you get out of this class</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18</cp:revision>
  <dcterms:created xsi:type="dcterms:W3CDTF">2021-08-27T17:42:26Z</dcterms:created>
  <dcterms:modified xsi:type="dcterms:W3CDTF">2021-12-01T15:02:11Z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